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69" r:id="rId4"/>
    <p:sldId id="268" r:id="rId5"/>
    <p:sldId id="258" r:id="rId6"/>
    <p:sldId id="266" r:id="rId7"/>
    <p:sldId id="267" r:id="rId8"/>
    <p:sldId id="261" r:id="rId9"/>
    <p:sldId id="270" r:id="rId10"/>
    <p:sldId id="287" r:id="rId11"/>
    <p:sldId id="288" r:id="rId12"/>
    <p:sldId id="292" r:id="rId13"/>
    <p:sldId id="291" r:id="rId14"/>
    <p:sldId id="289" r:id="rId15"/>
    <p:sldId id="260" r:id="rId16"/>
    <p:sldId id="290" r:id="rId17"/>
    <p:sldId id="259" r:id="rId18"/>
    <p:sldId id="286" r:id="rId19"/>
    <p:sldId id="262" r:id="rId20"/>
    <p:sldId id="285" r:id="rId21"/>
    <p:sldId id="263" r:id="rId22"/>
    <p:sldId id="293" r:id="rId23"/>
    <p:sldId id="264" r:id="rId24"/>
    <p:sldId id="265" r:id="rId25"/>
    <p:sldId id="271" r:id="rId26"/>
    <p:sldId id="272" r:id="rId27"/>
    <p:sldId id="273" r:id="rId28"/>
    <p:sldId id="274" r:id="rId29"/>
    <p:sldId id="294" r:id="rId30"/>
    <p:sldId id="295" r:id="rId31"/>
    <p:sldId id="296" r:id="rId32"/>
    <p:sldId id="275" r:id="rId33"/>
    <p:sldId id="276" r:id="rId34"/>
    <p:sldId id="278" r:id="rId35"/>
    <p:sldId id="281" r:id="rId36"/>
    <p:sldId id="282" r:id="rId37"/>
    <p:sldId id="283" r:id="rId38"/>
    <p:sldId id="277" r:id="rId39"/>
    <p:sldId id="279" r:id="rId40"/>
    <p:sldId id="280" r:id="rId41"/>
    <p:sldId id="284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595" autoAdjust="0"/>
  </p:normalViewPr>
  <p:slideViewPr>
    <p:cSldViewPr snapToGrid="0">
      <p:cViewPr varScale="1">
        <p:scale>
          <a:sx n="80" d="100"/>
          <a:sy n="80" d="100"/>
        </p:scale>
        <p:origin x="1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E5614C-AD19-4F53-A497-CEC924CA89DD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5F0AF-AA35-41A8-86CB-7EA6E1BB42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024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https://deep-jin.tistory.com/m/entry/Apache-Flume-%EA%B8%B0%EB%B3%B8-%EA%B0%9C%EB%85%90-%EC%A0%95%EB%A6%AC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5F0AF-AA35-41A8-86CB-7EA6E1BB424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825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https://pearlluck.tistory.com/m/288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5F0AF-AA35-41A8-86CB-7EA6E1BB424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8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https://engkimbs.tistory.com/691</a:t>
            </a:r>
          </a:p>
          <a:p>
            <a:endParaRPr lang="en-US" altLang="ko-KR" dirty="0" smtClean="0"/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파티션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(Partition) 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토픽 당 데이터를 분산 처리하는 단위입니다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카프카에서는 토픽 안에 파티션을 나누어 그 수대로 데이터를 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분산처리합니다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카프카 옵션에서 지정한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수만큼 파티션이 각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서버들에게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복제됩니다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팔로워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(Leader, Follower) 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카프카에서는 각 파티션당 복제된 파티션 중에서 하나의 리더가 선출됩니다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리더는 모든 읽기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쓰기 연산을 담당하게 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리더를 제외한 나머지는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팔로워가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되고 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팔로워들은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단순히 리더의 데이터를 복사하는 역할만 하게 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5F0AF-AA35-41A8-86CB-7EA6E1BB424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166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https://cornswrold.tistory.com/m/523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5F0AF-AA35-41A8-86CB-7EA6E1BB424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74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https://cornswrold.tistory.com/m/523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5F0AF-AA35-41A8-86CB-7EA6E1BB424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Nimbus </a:t>
            </a:r>
            <a:r>
              <a:rPr lang="ko-KR" altLang="en-US" dirty="0" smtClean="0"/>
              <a:t>가 자바 프로그램으로 구성된 </a:t>
            </a:r>
            <a:r>
              <a:rPr lang="en-US" altLang="ko-KR" dirty="0" smtClean="0"/>
              <a:t>Topology Jar</a:t>
            </a:r>
            <a:r>
              <a:rPr lang="ko-KR" altLang="en-US" dirty="0" smtClean="0"/>
              <a:t>를 배포하기 위해 </a:t>
            </a:r>
            <a:r>
              <a:rPr lang="ko-KR" altLang="en-US" dirty="0" err="1" smtClean="0"/>
              <a:t>주키퍼로</a:t>
            </a:r>
            <a:r>
              <a:rPr lang="ko-KR" altLang="en-US" dirty="0" smtClean="0"/>
              <a:t> 부터 </a:t>
            </a:r>
            <a:r>
              <a:rPr lang="en-US" altLang="ko-KR" dirty="0" smtClean="0"/>
              <a:t>Supervisor </a:t>
            </a:r>
            <a:r>
              <a:rPr lang="ko-KR" altLang="en-US" dirty="0" smtClean="0"/>
              <a:t>정보를 알아낸다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해당 </a:t>
            </a:r>
            <a:r>
              <a:rPr lang="en-US" altLang="ko-KR" dirty="0" smtClean="0"/>
              <a:t>Topology Jar </a:t>
            </a:r>
            <a:r>
              <a:rPr lang="ko-KR" altLang="en-US" dirty="0" smtClean="0"/>
              <a:t>파일을 각 </a:t>
            </a:r>
            <a:r>
              <a:rPr lang="en-US" altLang="ko-KR" dirty="0" smtClean="0"/>
              <a:t>Supervisor </a:t>
            </a:r>
            <a:r>
              <a:rPr lang="ko-KR" altLang="en-US" dirty="0" smtClean="0"/>
              <a:t>전송하면 </a:t>
            </a:r>
            <a:r>
              <a:rPr lang="en-US" altLang="ko-KR" dirty="0" smtClean="0"/>
              <a:t>Supervisor</a:t>
            </a:r>
            <a:r>
              <a:rPr lang="ko-KR" altLang="en-US" dirty="0" smtClean="0"/>
              <a:t>는 해당 </a:t>
            </a:r>
            <a:r>
              <a:rPr lang="en-US" altLang="ko-KR" dirty="0" smtClean="0"/>
              <a:t>node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Worker, Executor</a:t>
            </a:r>
            <a:r>
              <a:rPr lang="ko-KR" altLang="en-US" dirty="0" smtClean="0"/>
              <a:t>를 만들고</a:t>
            </a:r>
            <a:r>
              <a:rPr lang="en-US" altLang="ko-KR" dirty="0" smtClean="0"/>
              <a:t>, Spout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Bolt</a:t>
            </a:r>
            <a:r>
              <a:rPr lang="ko-KR" altLang="en-US" dirty="0" smtClean="0"/>
              <a:t>가 실행되기 위한 </a:t>
            </a:r>
            <a:r>
              <a:rPr lang="en-US" altLang="ko-KR" dirty="0" smtClean="0"/>
              <a:t>Task </a:t>
            </a:r>
            <a:r>
              <a:rPr lang="ko-KR" altLang="en-US" dirty="0" smtClean="0"/>
              <a:t>도 할당한다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발생한 데이터는 </a:t>
            </a:r>
            <a:r>
              <a:rPr lang="en-US" altLang="ko-KR" dirty="0" smtClean="0"/>
              <a:t>Spout</a:t>
            </a:r>
            <a:r>
              <a:rPr lang="ko-KR" altLang="en-US" dirty="0" smtClean="0"/>
              <a:t>를 통해 유입되기 시작한다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다시 </a:t>
            </a:r>
            <a:r>
              <a:rPr lang="en-US" altLang="ko-KR" dirty="0" smtClean="0"/>
              <a:t>Bolt</a:t>
            </a:r>
            <a:r>
              <a:rPr lang="ko-KR" altLang="en-US" dirty="0" smtClean="0"/>
              <a:t>가 전달받아 데이터를 분산 처리</a:t>
            </a:r>
            <a:endParaRPr lang="en-US" altLang="ko-KR" dirty="0" smtClean="0"/>
          </a:p>
          <a:p>
            <a:r>
              <a:rPr lang="en-US" altLang="ko-KR" dirty="0" smtClean="0"/>
              <a:t>*.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만약 특정 </a:t>
            </a:r>
            <a:r>
              <a:rPr lang="en-US" altLang="ko-KR" dirty="0" smtClean="0"/>
              <a:t>Supervisor </a:t>
            </a:r>
            <a:r>
              <a:rPr lang="ko-KR" altLang="en-US" dirty="0" smtClean="0"/>
              <a:t>가 생성한 </a:t>
            </a:r>
            <a:r>
              <a:rPr lang="en-US" altLang="ko-KR" dirty="0" smtClean="0"/>
              <a:t>Worker </a:t>
            </a:r>
            <a:r>
              <a:rPr lang="ko-KR" altLang="en-US" dirty="0" smtClean="0"/>
              <a:t>프로세스에 심각한 문제가 발생해 종료되면 새로운 </a:t>
            </a:r>
            <a:r>
              <a:rPr lang="en-US" altLang="ko-KR" dirty="0" smtClean="0"/>
              <a:t>Worker </a:t>
            </a:r>
            <a:r>
              <a:rPr lang="ko-KR" altLang="en-US" dirty="0" smtClean="0"/>
              <a:t>프로세스를 다시 생성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이때 처리 중이던 데이터들은 이전 수신지로 </a:t>
            </a:r>
            <a:r>
              <a:rPr lang="ko-KR" altLang="en-US" dirty="0" err="1" smtClean="0"/>
              <a:t>롤백되고</a:t>
            </a:r>
            <a:r>
              <a:rPr lang="ko-KR" altLang="en-US" dirty="0" smtClean="0"/>
              <a:t> </a:t>
            </a:r>
            <a:r>
              <a:rPr lang="en-US" altLang="ko-KR" dirty="0" smtClean="0"/>
              <a:t>Topology</a:t>
            </a:r>
            <a:r>
              <a:rPr lang="ko-KR" altLang="en-US" dirty="0" smtClean="0"/>
              <a:t>가 다시 정상적으로 복구되면 롤백 시점부터 다시 처리하면서 데이터의 정합성을 보장한다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5F0AF-AA35-41A8-86CB-7EA6E1BB424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389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https://deep-jin.tistory.com/m/entry/Apache-Flume-%EA%B8%B0%EB%B3%B8-%EA%B0%9C%EB%85%90-%EC%A0%95%EB%A6%AC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5F0AF-AA35-41A8-86CB-7EA6E1BB424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873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https://deep-jin.tistory.com/m/entry/Apache-Flume-%EA%B8%B0%EB%B3%B8-%EA%B0%9C%EB%85%90-%EC%A0%95%EB%A6%AC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5F0AF-AA35-41A8-86CB-7EA6E1BB424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067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https://deep-jin.tistory.com/m/entry/Apache-Flume-%EA%B8%B0%EB%B3%B8-%EA%B0%9C%EB%85%90-%EC%A0%95%EB%A6%AC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5F0AF-AA35-41A8-86CB-7EA6E1BB424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387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https://deep-jin.tistory.com/m/entry/Apache-Flume-%EA%B8%B0%EB%B3%B8-%EA%B0%9C%EB%85%90-%EC%A0%95%EB%A6%AC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5F0AF-AA35-41A8-86CB-7EA6E1BB424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47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https://deep-jin.tistory.com/m/entry/Apache-Flume-%EA%B8%B0%EB%B3%B8-%EA%B0%9C%EB%85%90-%EC%A0%95%EB%A6%AC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5F0AF-AA35-41A8-86CB-7EA6E1BB424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025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https://deep-jin.tistory.com/m/entry/Apache-Flume-%EA%B8%B0%EB%B3%B8-%EA%B0%9C%EB%85%90-%EC%A0%95%EB%A6%AC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5F0AF-AA35-41A8-86CB-7EA6E1BB424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373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https://deep-jin.tistory.com/m/entry/Apache-Flume-%EA%B8%B0%EB%B3%B8-%EA%B0%9C%EB%85%90-%EC%A0%95%EB%A6%AC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5F0AF-AA35-41A8-86CB-7EA6E1BB424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712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https://deep-jin.tistory.com/m/entry/Apache-Flume-%EA%B8%B0%EB%B3%B8-%EA%B0%9C%EB%85%90-%EC%A0%95%EB%A6%AC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5F0AF-AA35-41A8-86CB-7EA6E1BB424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365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8F8C-6086-4BC7-9380-9ABC14094C9D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FEE8-F54F-4940-BF64-5FF112F9A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101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8F8C-6086-4BC7-9380-9ABC14094C9D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FEE8-F54F-4940-BF64-5FF112F9A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592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8F8C-6086-4BC7-9380-9ABC14094C9D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FEE8-F54F-4940-BF64-5FF112F9A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419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8F8C-6086-4BC7-9380-9ABC14094C9D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FEE8-F54F-4940-BF64-5FF112F9A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665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8F8C-6086-4BC7-9380-9ABC14094C9D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FEE8-F54F-4940-BF64-5FF112F9A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3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8F8C-6086-4BC7-9380-9ABC14094C9D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FEE8-F54F-4940-BF64-5FF112F9A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621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8F8C-6086-4BC7-9380-9ABC14094C9D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FEE8-F54F-4940-BF64-5FF112F9A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9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8F8C-6086-4BC7-9380-9ABC14094C9D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FEE8-F54F-4940-BF64-5FF112F9A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696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8F8C-6086-4BC7-9380-9ABC14094C9D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FEE8-F54F-4940-BF64-5FF112F9A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93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8F8C-6086-4BC7-9380-9ABC14094C9D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FEE8-F54F-4940-BF64-5FF112F9A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903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8F8C-6086-4BC7-9380-9ABC14094C9D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FEE8-F54F-4940-BF64-5FF112F9A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192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A8F8C-6086-4BC7-9380-9ABC14094C9D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3FEE8-F54F-4940-BF64-5FF112F9A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36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241" y="194872"/>
            <a:ext cx="8968933" cy="63484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8052" y="1204856"/>
            <a:ext cx="132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Batch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r>
              <a:rPr lang="ko-KR" altLang="en-US" dirty="0" smtClean="0"/>
              <a:t>차량 정보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08960" y="4186517"/>
            <a:ext cx="1581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실시간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r>
              <a:rPr lang="ko-KR" altLang="en-US" dirty="0" smtClean="0"/>
              <a:t>차량운행정보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690334" y="29997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차량운행정보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90334" y="502401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과속운행정보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66329" y="1851187"/>
            <a:ext cx="1431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하이브</a:t>
            </a:r>
            <a:endParaRPr lang="en-US" altLang="ko-KR" dirty="0" smtClean="0"/>
          </a:p>
          <a:p>
            <a:r>
              <a:rPr lang="ko-KR" altLang="en-US" dirty="0" err="1" smtClean="0"/>
              <a:t>메타스토어</a:t>
            </a:r>
            <a:r>
              <a:rPr lang="ko-KR" altLang="en-US" dirty="0" smtClean="0"/>
              <a:t> 테이블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0591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763" y="269823"/>
            <a:ext cx="2758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FLUME</a:t>
            </a:r>
            <a:endParaRPr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359762" y="793043"/>
            <a:ext cx="117433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/>
              <a:t>SmartCar_Agent.sources</a:t>
            </a:r>
            <a:r>
              <a:rPr lang="ko-KR" altLang="en-US" dirty="0"/>
              <a:t>  = </a:t>
            </a:r>
            <a:r>
              <a:rPr lang="ko-KR" altLang="en-US" u="sng" dirty="0" err="1"/>
              <a:t>SmartCarInfo_SpoolSource</a:t>
            </a:r>
            <a:r>
              <a:rPr lang="ko-KR" altLang="en-US" dirty="0"/>
              <a:t> </a:t>
            </a:r>
            <a:r>
              <a:rPr lang="ko-KR" altLang="en-US" u="sng" dirty="0" err="1" smtClean="0"/>
              <a:t>DriverCarInfo_TailSource</a:t>
            </a:r>
            <a:endParaRPr lang="en-US" altLang="ko-KR" u="sng" dirty="0" smtClean="0"/>
          </a:p>
          <a:p>
            <a:r>
              <a:rPr lang="ko-KR" altLang="en-US" b="1" dirty="0" err="1" smtClean="0"/>
              <a:t>SmartCar_Agent.channels</a:t>
            </a:r>
            <a:r>
              <a:rPr lang="ko-KR" altLang="en-US" dirty="0" smtClean="0"/>
              <a:t> </a:t>
            </a:r>
            <a:r>
              <a:rPr lang="ko-KR" altLang="en-US" dirty="0"/>
              <a:t>= </a:t>
            </a:r>
            <a:r>
              <a:rPr lang="ko-KR" altLang="en-US" u="sng" dirty="0" err="1"/>
              <a:t>SmartCarInfo_Channel</a:t>
            </a:r>
            <a:r>
              <a:rPr lang="ko-KR" altLang="en-US" dirty="0"/>
              <a:t> </a:t>
            </a:r>
            <a:r>
              <a:rPr lang="ko-KR" altLang="en-US" u="sng" dirty="0" err="1" smtClean="0"/>
              <a:t>DriverCarInfo_Channel</a:t>
            </a:r>
            <a:endParaRPr lang="en-US" altLang="ko-KR" u="sng" dirty="0" smtClean="0"/>
          </a:p>
          <a:p>
            <a:r>
              <a:rPr lang="ko-KR" altLang="en-US" b="1" dirty="0" err="1" smtClean="0"/>
              <a:t>SmartCar_Agent.sinks</a:t>
            </a:r>
            <a:r>
              <a:rPr lang="ko-KR" altLang="en-US" dirty="0" smtClean="0"/>
              <a:t>    </a:t>
            </a:r>
            <a:r>
              <a:rPr lang="ko-KR" altLang="en-US" dirty="0"/>
              <a:t>= </a:t>
            </a:r>
            <a:r>
              <a:rPr lang="ko-KR" altLang="en-US" u="sng" dirty="0" err="1" smtClean="0"/>
              <a:t>SmartCarInfo</a:t>
            </a:r>
            <a:r>
              <a:rPr lang="ko-KR" altLang="en-US" u="sng" dirty="0" smtClean="0"/>
              <a:t>_</a:t>
            </a:r>
            <a:r>
              <a:rPr lang="en-US" altLang="ko-KR" u="sng" dirty="0" err="1" smtClean="0"/>
              <a:t>Hdfs</a:t>
            </a:r>
            <a:r>
              <a:rPr lang="ko-KR" altLang="en-US" u="sng" dirty="0" err="1" smtClean="0"/>
              <a:t>Sink</a:t>
            </a:r>
            <a:r>
              <a:rPr lang="ko-KR" altLang="en-US" dirty="0" smtClean="0"/>
              <a:t> </a:t>
            </a:r>
            <a:r>
              <a:rPr lang="ko-KR" altLang="en-US" u="sng" dirty="0" err="1"/>
              <a:t>DriverCarInfo_KafkaSink</a:t>
            </a:r>
            <a:endParaRPr lang="ko-KR" altLang="en-US" u="sng" dirty="0"/>
          </a:p>
        </p:txBody>
      </p:sp>
      <p:sp>
        <p:nvSpPr>
          <p:cNvPr id="8" name="직사각형 7"/>
          <p:cNvSpPr/>
          <p:nvPr/>
        </p:nvSpPr>
        <p:spPr>
          <a:xfrm>
            <a:off x="359762" y="1892300"/>
            <a:ext cx="11341100" cy="4546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9762" y="1892300"/>
            <a:ext cx="207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SmartCar_Agent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717800" y="2641600"/>
            <a:ext cx="14351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Spool</a:t>
            </a:r>
          </a:p>
          <a:p>
            <a:pPr algn="ctr"/>
            <a:r>
              <a:rPr lang="en-US" altLang="ko-KR" dirty="0" smtClean="0"/>
              <a:t>Source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2717800" y="4521200"/>
            <a:ext cx="14351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Tail</a:t>
            </a:r>
          </a:p>
          <a:p>
            <a:pPr algn="ctr"/>
            <a:r>
              <a:rPr lang="en-US" altLang="ko-KR" dirty="0" smtClean="0"/>
              <a:t>Source</a:t>
            </a:r>
            <a:endParaRPr lang="ko-KR" altLang="en-US" dirty="0"/>
          </a:p>
        </p:txBody>
      </p:sp>
      <p:sp>
        <p:nvSpPr>
          <p:cNvPr id="12" name="원통 11"/>
          <p:cNvSpPr/>
          <p:nvPr/>
        </p:nvSpPr>
        <p:spPr>
          <a:xfrm rot="16200000">
            <a:off x="6827237" y="1581150"/>
            <a:ext cx="806450" cy="3340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dirty="0" smtClean="0"/>
              <a:t>Channel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9982200" y="2641599"/>
            <a:ext cx="14351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Hdfs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Sink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9982200" y="4521200"/>
            <a:ext cx="14351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Kafka</a:t>
            </a:r>
          </a:p>
          <a:p>
            <a:pPr algn="ctr"/>
            <a:r>
              <a:rPr lang="en-US" altLang="ko-KR" dirty="0" smtClean="0"/>
              <a:t>Sink</a:t>
            </a:r>
            <a:endParaRPr lang="ko-KR" altLang="en-US" dirty="0"/>
          </a:p>
        </p:txBody>
      </p:sp>
      <p:sp>
        <p:nvSpPr>
          <p:cNvPr id="17" name="원통 16"/>
          <p:cNvSpPr/>
          <p:nvPr/>
        </p:nvSpPr>
        <p:spPr>
          <a:xfrm rot="16200000">
            <a:off x="6827237" y="3460750"/>
            <a:ext cx="806450" cy="3340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dirty="0" smtClean="0"/>
              <a:t>Channel</a:t>
            </a:r>
            <a:endParaRPr lang="ko-KR" altLang="en-US" dirty="0"/>
          </a:p>
        </p:txBody>
      </p:sp>
      <p:cxnSp>
        <p:nvCxnSpPr>
          <p:cNvPr id="19" name="직선 연결선 18"/>
          <p:cNvCxnSpPr>
            <a:stCxn id="10" idx="6"/>
            <a:endCxn id="12" idx="1"/>
          </p:cNvCxnSpPr>
          <p:nvPr/>
        </p:nvCxnSpPr>
        <p:spPr>
          <a:xfrm>
            <a:off x="4152900" y="3251200"/>
            <a:ext cx="1407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17" idx="3"/>
            <a:endCxn id="15" idx="2"/>
          </p:cNvCxnSpPr>
          <p:nvPr/>
        </p:nvCxnSpPr>
        <p:spPr>
          <a:xfrm>
            <a:off x="8900512" y="5130800"/>
            <a:ext cx="1081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1" idx="6"/>
            <a:endCxn id="17" idx="1"/>
          </p:cNvCxnSpPr>
          <p:nvPr/>
        </p:nvCxnSpPr>
        <p:spPr>
          <a:xfrm>
            <a:off x="4152900" y="5130800"/>
            <a:ext cx="1407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2" idx="3"/>
            <a:endCxn id="14" idx="2"/>
          </p:cNvCxnSpPr>
          <p:nvPr/>
        </p:nvCxnSpPr>
        <p:spPr>
          <a:xfrm flipV="1">
            <a:off x="8900512" y="3251199"/>
            <a:ext cx="108168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73400" y="5904984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HDD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868512" y="5904984"/>
            <a:ext cx="123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Memory</a:t>
            </a:r>
            <a:endParaRPr lang="ko-KR" altLang="en-US" dirty="0"/>
          </a:p>
        </p:txBody>
      </p:sp>
      <p:cxnSp>
        <p:nvCxnSpPr>
          <p:cNvPr id="33" name="직선 연결선 32"/>
          <p:cNvCxnSpPr/>
          <p:nvPr/>
        </p:nvCxnSpPr>
        <p:spPr>
          <a:xfrm flipH="1">
            <a:off x="4800600" y="2641599"/>
            <a:ext cx="508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3894631" y="2012271"/>
            <a:ext cx="1924050" cy="9221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</a:t>
            </a:r>
          </a:p>
          <a:p>
            <a:pPr algn="ctr"/>
            <a:r>
              <a:rPr lang="en-US" altLang="ko-KR" dirty="0" err="1" smtClean="0"/>
              <a:t>Intercepter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38200" y="2934377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Batch </a:t>
            </a:r>
            <a:r>
              <a:rPr lang="ko-KR" altLang="en-US" b="1" dirty="0" smtClean="0"/>
              <a:t>처리</a:t>
            </a:r>
            <a:endParaRPr lang="ko-KR" alt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838200" y="4946133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실시간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처리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25149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763" y="269823"/>
            <a:ext cx="2758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FLUME</a:t>
            </a:r>
            <a:endParaRPr lang="ko-KR" altLang="en-US" sz="2800" b="1" dirty="0"/>
          </a:p>
        </p:txBody>
      </p:sp>
      <p:sp>
        <p:nvSpPr>
          <p:cNvPr id="3" name="직사각형 2"/>
          <p:cNvSpPr/>
          <p:nvPr/>
        </p:nvSpPr>
        <p:spPr>
          <a:xfrm>
            <a:off x="359763" y="793043"/>
            <a:ext cx="110448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/>
              <a:t>차량정보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Source </a:t>
            </a:r>
            <a:r>
              <a:rPr lang="ko-KR" altLang="en-US" b="1" dirty="0" smtClean="0"/>
              <a:t>설정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spooldir</a:t>
            </a:r>
            <a:r>
              <a:rPr lang="en-US" altLang="ko-KR" b="1" dirty="0" smtClean="0"/>
              <a:t>:</a:t>
            </a:r>
            <a:r>
              <a:rPr lang="ko-KR" altLang="en-US" b="1" dirty="0" smtClean="0"/>
              <a:t>디렉터리 모니터링 </a:t>
            </a:r>
            <a:r>
              <a:rPr lang="en-US" altLang="ko-KR" b="1" dirty="0" smtClean="0"/>
              <a:t>batch</a:t>
            </a:r>
            <a:r>
              <a:rPr lang="ko-KR" altLang="en-US" b="1" dirty="0" smtClean="0"/>
              <a:t>방식</a:t>
            </a:r>
            <a:r>
              <a:rPr lang="en-US" altLang="ko-KR" b="1" dirty="0" smtClean="0"/>
              <a:t>)</a:t>
            </a:r>
          </a:p>
          <a:p>
            <a:r>
              <a:rPr lang="ko-KR" altLang="en-US" dirty="0" err="1" smtClean="0"/>
              <a:t>SmartCar_Agent.sources.SmartCarInfo_SpoolSource.type</a:t>
            </a:r>
            <a:r>
              <a:rPr lang="ko-KR" altLang="en-US" dirty="0" smtClean="0"/>
              <a:t> </a:t>
            </a:r>
            <a:r>
              <a:rPr lang="ko-KR" altLang="en-US" dirty="0"/>
              <a:t>= </a:t>
            </a:r>
            <a:r>
              <a:rPr lang="ko-KR" altLang="en-US" dirty="0" err="1" smtClean="0"/>
              <a:t>spooldir</a:t>
            </a:r>
            <a:endParaRPr lang="en-US" altLang="ko-KR" dirty="0" smtClean="0"/>
          </a:p>
          <a:p>
            <a:r>
              <a:rPr lang="ko-KR" altLang="en-US" dirty="0" err="1" smtClean="0"/>
              <a:t>SmartCar_Agent.sources.SmartCarInfo_SpoolSource.spoolDir</a:t>
            </a:r>
            <a:r>
              <a:rPr lang="ko-KR" altLang="en-US" dirty="0" smtClean="0"/>
              <a:t> </a:t>
            </a:r>
            <a:r>
              <a:rPr lang="ko-KR" altLang="en-US" dirty="0"/>
              <a:t>= /</a:t>
            </a:r>
            <a:r>
              <a:rPr lang="ko-KR" altLang="en-US" dirty="0" err="1" smtClean="0"/>
              <a:t>home</a:t>
            </a:r>
            <a:r>
              <a:rPr lang="ko-KR" altLang="en-US" dirty="0" smtClean="0"/>
              <a:t>/</a:t>
            </a:r>
            <a:r>
              <a:rPr lang="ko-KR" altLang="en-US" dirty="0" err="1" smtClean="0"/>
              <a:t>pilot-pjt</a:t>
            </a:r>
            <a:r>
              <a:rPr lang="ko-KR" altLang="en-US" dirty="0" smtClean="0"/>
              <a:t>/</a:t>
            </a:r>
            <a:r>
              <a:rPr lang="ko-KR" altLang="en-US" dirty="0" err="1" smtClean="0"/>
              <a:t>working</a:t>
            </a:r>
            <a:r>
              <a:rPr lang="ko-KR" altLang="en-US" dirty="0" smtClean="0"/>
              <a:t>/</a:t>
            </a:r>
            <a:r>
              <a:rPr lang="ko-KR" altLang="en-US" dirty="0" err="1" smtClean="0"/>
              <a:t>car-batch-log</a:t>
            </a:r>
            <a:endParaRPr lang="en-US" altLang="ko-KR" dirty="0" smtClean="0"/>
          </a:p>
          <a:p>
            <a:r>
              <a:rPr lang="ko-KR" altLang="en-US" dirty="0" err="1" smtClean="0"/>
              <a:t>SmartCar_Agent.sources.SmartCarInfo_SpoolSource.deletePolicy</a:t>
            </a:r>
            <a:r>
              <a:rPr lang="ko-KR" altLang="en-US" dirty="0" smtClean="0"/>
              <a:t> </a:t>
            </a:r>
            <a:r>
              <a:rPr lang="ko-KR" altLang="en-US" dirty="0"/>
              <a:t>= </a:t>
            </a:r>
            <a:r>
              <a:rPr lang="ko-KR" altLang="en-US" dirty="0" err="1" smtClean="0"/>
              <a:t>immediate</a:t>
            </a:r>
            <a:endParaRPr lang="en-US" altLang="ko-KR" dirty="0" smtClean="0"/>
          </a:p>
          <a:p>
            <a:r>
              <a:rPr lang="ko-KR" altLang="en-US" dirty="0" err="1" smtClean="0"/>
              <a:t>SmartCar_Agent.sources.SmartCarInfo_SpoolSource.batchSize</a:t>
            </a:r>
            <a:r>
              <a:rPr lang="ko-KR" altLang="en-US" dirty="0" smtClean="0"/>
              <a:t> </a:t>
            </a:r>
            <a:r>
              <a:rPr lang="ko-KR" altLang="en-US" dirty="0"/>
              <a:t>= 1000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72564" y="2365264"/>
            <a:ext cx="1767946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/>
              <a:t>차량정보</a:t>
            </a:r>
            <a:r>
              <a:rPr lang="ko-KR" altLang="en-US" b="1" dirty="0"/>
              <a:t> </a:t>
            </a:r>
            <a:r>
              <a:rPr lang="en-US" altLang="ko-KR" b="1" dirty="0" smtClean="0"/>
              <a:t>Source</a:t>
            </a:r>
            <a:r>
              <a:rPr lang="ko-KR" altLang="en-US" b="1" dirty="0" smtClean="0"/>
              <a:t>에 </a:t>
            </a:r>
            <a:r>
              <a:rPr lang="en-US" altLang="ko-KR" b="1" dirty="0" err="1" smtClean="0"/>
              <a:t>Intercepter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설정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타임스탬프</a:t>
            </a:r>
            <a:r>
              <a:rPr lang="en-US" altLang="ko-KR" b="1" dirty="0" smtClean="0"/>
              <a:t>,</a:t>
            </a:r>
            <a:r>
              <a:rPr lang="ko-KR" altLang="en-US" b="1" dirty="0" err="1" smtClean="0"/>
              <a:t>로그유형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상수값정의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수집일자추가</a:t>
            </a:r>
            <a:r>
              <a:rPr lang="en-US" altLang="ko-KR" b="1" dirty="0" smtClean="0"/>
              <a:t>,</a:t>
            </a:r>
            <a:r>
              <a:rPr lang="ko-KR" altLang="en-US" b="1" dirty="0" err="1" smtClean="0"/>
              <a:t>정규표현식</a:t>
            </a:r>
            <a:r>
              <a:rPr lang="en-US" altLang="ko-KR" b="1" dirty="0" smtClean="0"/>
              <a:t>)</a:t>
            </a:r>
          </a:p>
          <a:p>
            <a:r>
              <a:rPr lang="ko-KR" altLang="en-US" dirty="0" err="1" smtClean="0"/>
              <a:t>SmartCar_Agent.sources.SmartCarInfo_SpoolSource.interceptors</a:t>
            </a:r>
            <a:r>
              <a:rPr lang="ko-KR" altLang="en-US" dirty="0" smtClean="0"/>
              <a:t> </a:t>
            </a:r>
            <a:r>
              <a:rPr lang="ko-KR" altLang="en-US" dirty="0"/>
              <a:t>= </a:t>
            </a:r>
            <a:r>
              <a:rPr lang="en-US" altLang="ko-KR" dirty="0" err="1"/>
              <a:t>timeInterceptor</a:t>
            </a:r>
            <a:r>
              <a:rPr lang="en-US" altLang="ko-KR" dirty="0"/>
              <a:t> </a:t>
            </a:r>
            <a:r>
              <a:rPr lang="en-US" altLang="ko-KR" dirty="0" err="1"/>
              <a:t>typeInterceptor</a:t>
            </a:r>
            <a:r>
              <a:rPr lang="en-US" altLang="ko-KR" dirty="0"/>
              <a:t> </a:t>
            </a:r>
            <a:r>
              <a:rPr lang="en-US" altLang="ko-KR" dirty="0" err="1"/>
              <a:t>collectDayInterceptor</a:t>
            </a:r>
            <a:r>
              <a:rPr lang="en-US" altLang="ko-KR" dirty="0"/>
              <a:t> </a:t>
            </a:r>
            <a:r>
              <a:rPr lang="en-US" altLang="ko-KR" dirty="0" err="1" smtClean="0"/>
              <a:t>filterInterceptor</a:t>
            </a:r>
            <a:endParaRPr lang="en-US" altLang="ko-KR" dirty="0" smtClean="0"/>
          </a:p>
          <a:p>
            <a:r>
              <a:rPr lang="en-US" altLang="ko-KR" dirty="0"/>
              <a:t>SmartCar_Agent.sources.SmartCarInfo_SpoolSource.interceptors.timeInterceptor.type = </a:t>
            </a:r>
            <a:r>
              <a:rPr lang="en-US" altLang="ko-KR" dirty="0" smtClean="0"/>
              <a:t>timestamp</a:t>
            </a:r>
          </a:p>
          <a:p>
            <a:r>
              <a:rPr lang="en-US" altLang="ko-KR" dirty="0" smtClean="0"/>
              <a:t>SmartCar_Agent.sources.SmartCarInfo_SpoolSource.interceptors.timeInterceptor.preserveExisting </a:t>
            </a:r>
            <a:r>
              <a:rPr lang="en-US" altLang="ko-KR" dirty="0"/>
              <a:t>= </a:t>
            </a:r>
            <a:r>
              <a:rPr lang="en-US" altLang="ko-KR" dirty="0" smtClean="0"/>
              <a:t>true</a:t>
            </a:r>
          </a:p>
          <a:p>
            <a:r>
              <a:rPr lang="en-US" altLang="ko-KR" dirty="0" smtClean="0"/>
              <a:t>SmartCar_Agent.sources.SmartCarInfo_SpoolSource.interceptors.typeInterceptor.type </a:t>
            </a:r>
            <a:r>
              <a:rPr lang="en-US" altLang="ko-KR" dirty="0"/>
              <a:t>= </a:t>
            </a:r>
            <a:r>
              <a:rPr lang="en-US" altLang="ko-KR" dirty="0" smtClean="0"/>
              <a:t>static</a:t>
            </a:r>
          </a:p>
          <a:p>
            <a:r>
              <a:rPr lang="en-US" altLang="ko-KR" dirty="0" smtClean="0"/>
              <a:t>SmartCar_Agent.sources.SmartCarInfo_SpoolSource.interceptors.typeInterceptor.key </a:t>
            </a:r>
            <a:r>
              <a:rPr lang="en-US" altLang="ko-KR" dirty="0"/>
              <a:t>= </a:t>
            </a:r>
            <a:r>
              <a:rPr lang="en-US" altLang="ko-KR" dirty="0" err="1" smtClean="0"/>
              <a:t>logType</a:t>
            </a:r>
            <a:endParaRPr lang="en-US" altLang="ko-KR" dirty="0" smtClean="0"/>
          </a:p>
          <a:p>
            <a:r>
              <a:rPr lang="en-US" altLang="ko-KR" dirty="0" smtClean="0"/>
              <a:t>SmartCar_Agent.sources.SmartCarInfo_SpoolSource.interceptors.typeInterceptor.value </a:t>
            </a:r>
            <a:r>
              <a:rPr lang="en-US" altLang="ko-KR" dirty="0"/>
              <a:t>= </a:t>
            </a:r>
            <a:r>
              <a:rPr lang="en-US" altLang="ko-KR" dirty="0" smtClean="0"/>
              <a:t>car-batch-log</a:t>
            </a:r>
          </a:p>
          <a:p>
            <a:r>
              <a:rPr lang="en-US" altLang="ko-KR" dirty="0" smtClean="0"/>
              <a:t>SmartCar_Agent.sources.SmartCarInfo_SpoolSource.interceptors.collectDayInterceptor.type </a:t>
            </a:r>
            <a:r>
              <a:rPr lang="en-US" altLang="ko-KR" dirty="0"/>
              <a:t>= com.wikibook.bigdata.smartcar.flume.CollectDayInterceptor$Builder</a:t>
            </a:r>
          </a:p>
          <a:p>
            <a:r>
              <a:rPr lang="ko-KR" altLang="en-US" dirty="0" smtClean="0"/>
              <a:t>SmartCar_Agent.sources.SmartCarInfo_SpoolSource.interceptors.filterInterceptor.type </a:t>
            </a:r>
            <a:r>
              <a:rPr lang="ko-KR" altLang="en-US" dirty="0"/>
              <a:t>= </a:t>
            </a:r>
            <a:r>
              <a:rPr lang="ko-KR" altLang="en-US" dirty="0" err="1" smtClean="0"/>
              <a:t>regex_filter</a:t>
            </a:r>
            <a:endParaRPr lang="en-US" altLang="ko-KR" dirty="0" smtClean="0"/>
          </a:p>
          <a:p>
            <a:r>
              <a:rPr lang="ko-KR" altLang="en-US" dirty="0" smtClean="0"/>
              <a:t>SmartCar_Agent.sources.SmartCarInfo_SpoolSource.interceptors.filterInterceptor.regex = </a:t>
            </a:r>
            <a:r>
              <a:rPr lang="ko-KR" altLang="en-US" dirty="0"/>
              <a:t>^\\</a:t>
            </a:r>
            <a:r>
              <a:rPr lang="ko-KR" altLang="en-US" dirty="0" err="1"/>
              <a:t>d</a:t>
            </a:r>
            <a:r>
              <a:rPr lang="ko-KR" altLang="en-US" dirty="0"/>
              <a:t>{14</a:t>
            </a:r>
            <a:r>
              <a:rPr lang="ko-KR" altLang="en-US" dirty="0" smtClean="0"/>
              <a:t>}</a:t>
            </a:r>
            <a:endParaRPr lang="en-US" altLang="ko-KR" dirty="0" smtClean="0"/>
          </a:p>
          <a:p>
            <a:r>
              <a:rPr lang="ko-KR" altLang="en-US" dirty="0" smtClean="0"/>
              <a:t>SmartCar_Agent.sources.SmartCarInfo_SpoolSource.interceptors.filterInterceptor.excludeEvents </a:t>
            </a:r>
            <a:r>
              <a:rPr lang="ko-KR" altLang="en-US" dirty="0"/>
              <a:t>= </a:t>
            </a:r>
            <a:r>
              <a:rPr lang="ko-KR" altLang="en-US" dirty="0" err="1"/>
              <a:t>false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59760" y="5562644"/>
            <a:ext cx="110448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/>
              <a:t>차량정보</a:t>
            </a:r>
            <a:r>
              <a:rPr lang="ko-KR" altLang="en-US" b="1" dirty="0"/>
              <a:t> </a:t>
            </a:r>
            <a:r>
              <a:rPr lang="en-US" altLang="ko-KR" b="1" dirty="0" smtClean="0"/>
              <a:t>Channel </a:t>
            </a:r>
            <a:r>
              <a:rPr lang="ko-KR" altLang="en-US" b="1" dirty="0" smtClean="0"/>
              <a:t>설정</a:t>
            </a:r>
            <a:endParaRPr lang="en-US" altLang="ko-KR" dirty="0" smtClean="0"/>
          </a:p>
          <a:p>
            <a:r>
              <a:rPr lang="ko-KR" altLang="en-US" dirty="0" err="1" smtClean="0"/>
              <a:t>SmartCar_Agent.channels.SmartCarInfo_Channel.type</a:t>
            </a:r>
            <a:r>
              <a:rPr lang="ko-KR" altLang="en-US" dirty="0" smtClean="0"/>
              <a:t> </a:t>
            </a:r>
            <a:r>
              <a:rPr lang="ko-KR" altLang="en-US" dirty="0"/>
              <a:t>= </a:t>
            </a:r>
            <a:r>
              <a:rPr lang="ko-KR" altLang="en-US" dirty="0" err="1" smtClean="0"/>
              <a:t>memory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SmartCar_Agent.channels.SmartCarInfo_Channel.capacity</a:t>
            </a:r>
            <a:r>
              <a:rPr lang="ko-KR" altLang="en-US" dirty="0" smtClean="0"/>
              <a:t>  </a:t>
            </a:r>
            <a:r>
              <a:rPr lang="ko-KR" altLang="en-US" dirty="0"/>
              <a:t>= </a:t>
            </a:r>
            <a:r>
              <a:rPr lang="ko-KR" altLang="en-US" dirty="0" smtClean="0"/>
              <a:t>100000</a:t>
            </a:r>
            <a:endParaRPr lang="en-US" altLang="ko-KR" dirty="0" smtClean="0"/>
          </a:p>
          <a:p>
            <a:r>
              <a:rPr lang="ko-KR" altLang="en-US" dirty="0" smtClean="0"/>
              <a:t>SmartCar_Agent.channels.SmartCarInfo_Channel.transactionCapacity  </a:t>
            </a:r>
            <a:r>
              <a:rPr lang="ko-KR" altLang="en-US" dirty="0"/>
              <a:t>= 10000</a:t>
            </a:r>
          </a:p>
        </p:txBody>
      </p:sp>
    </p:spTree>
    <p:extLst>
      <p:ext uri="{BB962C8B-B14F-4D97-AF65-F5344CB8AC3E}">
        <p14:creationId xmlns:p14="http://schemas.microsoft.com/office/powerpoint/2010/main" val="370351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763" y="269823"/>
            <a:ext cx="2758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FLUME</a:t>
            </a:r>
            <a:endParaRPr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359763" y="928692"/>
            <a:ext cx="9234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>
                <a:latin typeface="Consolas" panose="020B0609020204030204" pitchFamily="49" charset="0"/>
              </a:rPr>
              <a:t>플룸의</a:t>
            </a:r>
            <a:r>
              <a:rPr lang="ko-KR" altLang="en-US" b="1" dirty="0" smtClean="0">
                <a:latin typeface="Consolas" panose="020B0609020204030204" pitchFamily="49" charset="0"/>
              </a:rPr>
              <a:t> </a:t>
            </a:r>
            <a:r>
              <a:rPr lang="ko-KR" altLang="en-US" b="1" dirty="0" err="1" smtClean="0">
                <a:latin typeface="Consolas" panose="020B0609020204030204" pitchFamily="49" charset="0"/>
              </a:rPr>
              <a:t>인터셉터</a:t>
            </a:r>
            <a:r>
              <a:rPr lang="ko-KR" altLang="en-US" b="1" dirty="0" smtClean="0">
                <a:latin typeface="Consolas" panose="020B0609020204030204" pitchFamily="49" charset="0"/>
              </a:rPr>
              <a:t> 설정</a:t>
            </a:r>
            <a:endParaRPr lang="en-US" altLang="ko-KR" b="1" dirty="0" smtClean="0">
              <a:latin typeface="Consolas" panose="020B0609020204030204" pitchFamily="49" charset="0"/>
            </a:endParaRPr>
          </a:p>
          <a:p>
            <a:r>
              <a:rPr lang="en-US" altLang="ko-KR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CollectDayInterceptor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Interceptor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59763" y="1710672"/>
            <a:ext cx="107726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Event intercept(Event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event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eventBody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String(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event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.getBody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()) + 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</a:rPr>
              <a:t>","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getToDate</a:t>
            </a:r>
            <a:r>
              <a:rPr lang="en-US" altLang="ko-KR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event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.setBody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eventBody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.getBytes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event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9763" y="3600647"/>
            <a:ext cx="8755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List&lt;Event&gt; intercept(List&lt;Event&gt;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events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(Event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event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events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intercept(</a:t>
            </a:r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event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events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9763" y="6044620"/>
            <a:ext cx="10177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플럼의</a:t>
            </a:r>
            <a:r>
              <a:rPr lang="ko-KR" altLang="en-US" dirty="0" smtClean="0"/>
              <a:t> 라이브러리 경로</a:t>
            </a:r>
            <a:r>
              <a:rPr lang="en-US" altLang="ko-KR" dirty="0" smtClean="0"/>
              <a:t>:/opt/</a:t>
            </a:r>
            <a:r>
              <a:rPr lang="en-US" altLang="ko-KR" dirty="0" err="1" smtClean="0"/>
              <a:t>cloudera</a:t>
            </a:r>
            <a:r>
              <a:rPr lang="en-US" altLang="ko-KR" dirty="0" smtClean="0"/>
              <a:t>/parcels/CDH/lib/flume-ng/lib</a:t>
            </a:r>
          </a:p>
          <a:p>
            <a:r>
              <a:rPr lang="ko-KR" altLang="en-US" dirty="0" smtClean="0"/>
              <a:t>라이브러리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20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763" y="269823"/>
            <a:ext cx="2758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FLUME</a:t>
            </a:r>
            <a:endParaRPr lang="ko-KR" altLang="en-US" sz="2800" b="1" dirty="0"/>
          </a:p>
        </p:txBody>
      </p:sp>
      <p:sp>
        <p:nvSpPr>
          <p:cNvPr id="6" name="직사각형 5"/>
          <p:cNvSpPr/>
          <p:nvPr/>
        </p:nvSpPr>
        <p:spPr>
          <a:xfrm>
            <a:off x="359763" y="951619"/>
            <a:ext cx="1161592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/>
              <a:t>차량정보</a:t>
            </a:r>
            <a:r>
              <a:rPr lang="ko-KR" altLang="en-US" b="1" dirty="0"/>
              <a:t> </a:t>
            </a:r>
            <a:r>
              <a:rPr lang="en-US" altLang="ko-KR" b="1" dirty="0" smtClean="0"/>
              <a:t>Sink </a:t>
            </a:r>
            <a:r>
              <a:rPr lang="ko-KR" altLang="en-US" b="1" dirty="0" smtClean="0"/>
              <a:t>설정</a:t>
            </a:r>
            <a:r>
              <a:rPr lang="en-US" altLang="ko-KR" b="1" dirty="0" smtClean="0"/>
              <a:t>(log</a:t>
            </a:r>
            <a:r>
              <a:rPr lang="ko-KR" altLang="en-US" b="1" dirty="0" smtClean="0"/>
              <a:t>파일로 </a:t>
            </a:r>
            <a:r>
              <a:rPr lang="ko-KR" altLang="en-US" b="1" dirty="0" err="1" smtClean="0"/>
              <a:t>출력시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default</a:t>
            </a:r>
            <a:r>
              <a:rPr lang="ko-KR" altLang="en-US" b="1" dirty="0" smtClean="0"/>
              <a:t>경로</a:t>
            </a:r>
            <a:r>
              <a:rPr lang="en-US" altLang="ko-KR" b="1" dirty="0" smtClean="0"/>
              <a:t>:</a:t>
            </a:r>
            <a:r>
              <a:rPr lang="en-US" altLang="ko-KR" b="1" dirty="0"/>
              <a:t>/</a:t>
            </a:r>
            <a:r>
              <a:rPr lang="en-US" altLang="ko-KR" b="1" dirty="0" err="1" smtClean="0"/>
              <a:t>var</a:t>
            </a:r>
            <a:r>
              <a:rPr lang="en-US" altLang="ko-KR" b="1" dirty="0" smtClean="0"/>
              <a:t>/log/flume-ng/flume-</a:t>
            </a:r>
            <a:r>
              <a:rPr lang="en-US" altLang="ko-KR" b="1" dirty="0" err="1" smtClean="0"/>
              <a:t>cmf</a:t>
            </a:r>
            <a:r>
              <a:rPr lang="en-US" altLang="ko-KR" b="1" dirty="0" smtClean="0"/>
              <a:t>-flume-AGENT-*.log)</a:t>
            </a:r>
          </a:p>
          <a:p>
            <a:r>
              <a:rPr lang="en-US" altLang="ko-KR" b="1" dirty="0" smtClean="0"/>
              <a:t>(</a:t>
            </a:r>
            <a:r>
              <a:rPr lang="en-US" altLang="ko-KR" b="1" dirty="0" err="1" smtClean="0"/>
              <a:t>hdfs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적재시</a:t>
            </a:r>
            <a:r>
              <a:rPr lang="ko-KR" altLang="en-US" b="1" dirty="0" smtClean="0"/>
              <a:t> 파일을 </a:t>
            </a:r>
            <a:r>
              <a:rPr lang="ko-KR" altLang="en-US" b="1" dirty="0" err="1" smtClean="0"/>
              <a:t>날짜형식</a:t>
            </a:r>
            <a:r>
              <a:rPr lang="ko-KR" altLang="en-US" b="1" dirty="0" smtClean="0"/>
              <a:t> 폴더로 구분하여 적재 </a:t>
            </a:r>
            <a:r>
              <a:rPr lang="en-US" altLang="ko-KR" b="1" dirty="0" smtClean="0"/>
              <a:t>path</a:t>
            </a:r>
            <a:r>
              <a:rPr lang="ko-KR" altLang="en-US" b="1" dirty="0" smtClean="0"/>
              <a:t>설정</a:t>
            </a:r>
            <a:r>
              <a:rPr lang="en-US" altLang="ko-KR" b="1" dirty="0" smtClean="0"/>
              <a:t>)</a:t>
            </a:r>
          </a:p>
          <a:p>
            <a:r>
              <a:rPr lang="en-US" altLang="ko-KR" dirty="0" err="1"/>
              <a:t>SmartCar_Agent.sinks.SmartCarInfo_HdfsSink.type</a:t>
            </a:r>
            <a:r>
              <a:rPr lang="en-US" altLang="ko-KR" dirty="0"/>
              <a:t> = </a:t>
            </a:r>
            <a:r>
              <a:rPr lang="en-US" altLang="ko-KR" dirty="0" err="1" smtClean="0"/>
              <a:t>hdfs</a:t>
            </a:r>
            <a:endParaRPr lang="en-US" altLang="ko-KR" dirty="0" smtClean="0"/>
          </a:p>
          <a:p>
            <a:r>
              <a:rPr lang="en-US" altLang="ko-KR" dirty="0" err="1" smtClean="0"/>
              <a:t>SmartCar_Agent.sinks.SmartCarInfo_HdfsSink.hdfs.path</a:t>
            </a:r>
            <a:r>
              <a:rPr lang="en-US" altLang="ko-KR" dirty="0" smtClean="0"/>
              <a:t> </a:t>
            </a:r>
            <a:r>
              <a:rPr lang="en-US" altLang="ko-KR" dirty="0"/>
              <a:t>= /pilot-</a:t>
            </a:r>
            <a:r>
              <a:rPr lang="en-US" altLang="ko-KR" dirty="0" err="1"/>
              <a:t>pjt</a:t>
            </a:r>
            <a:r>
              <a:rPr lang="en-US" altLang="ko-KR" dirty="0"/>
              <a:t>/collect/%{</a:t>
            </a:r>
            <a:r>
              <a:rPr lang="en-US" altLang="ko-KR" dirty="0" err="1"/>
              <a:t>logType</a:t>
            </a:r>
            <a:r>
              <a:rPr lang="en-US" altLang="ko-KR" dirty="0"/>
              <a:t>}/</a:t>
            </a:r>
            <a:r>
              <a:rPr lang="en-US" altLang="ko-KR" dirty="0" err="1"/>
              <a:t>wrk_date</a:t>
            </a:r>
            <a:r>
              <a:rPr lang="en-US" altLang="ko-KR" dirty="0"/>
              <a:t>=%</a:t>
            </a:r>
            <a:r>
              <a:rPr lang="en-US" altLang="ko-KR" dirty="0" err="1" smtClean="0"/>
              <a:t>Y%m%d</a:t>
            </a:r>
            <a:endParaRPr lang="en-US" altLang="ko-KR" dirty="0" smtClean="0"/>
          </a:p>
          <a:p>
            <a:r>
              <a:rPr lang="en-US" altLang="ko-KR" dirty="0" err="1" smtClean="0"/>
              <a:t>SmartCar_Agent.sinks.SmartCarInfo_HdfsSink.hdfs.filePrefix</a:t>
            </a:r>
            <a:r>
              <a:rPr lang="en-US" altLang="ko-KR" dirty="0" smtClean="0"/>
              <a:t> </a:t>
            </a:r>
            <a:r>
              <a:rPr lang="en-US" altLang="ko-KR" dirty="0"/>
              <a:t>= %{</a:t>
            </a:r>
            <a:r>
              <a:rPr lang="en-US" altLang="ko-KR" dirty="0" err="1"/>
              <a:t>logType</a:t>
            </a:r>
            <a:r>
              <a:rPr lang="en-US" altLang="ko-KR" dirty="0" smtClean="0"/>
              <a:t>}</a:t>
            </a:r>
          </a:p>
          <a:p>
            <a:r>
              <a:rPr lang="en-US" altLang="ko-KR" dirty="0" err="1" smtClean="0"/>
              <a:t>SmartCar_Agent.sinks.SmartCarInfo_HdfsSink.hdfs.fileSuffix</a:t>
            </a:r>
            <a:r>
              <a:rPr lang="en-US" altLang="ko-KR" dirty="0" smtClean="0"/>
              <a:t> </a:t>
            </a:r>
            <a:r>
              <a:rPr lang="en-US" altLang="ko-KR" dirty="0"/>
              <a:t>= .</a:t>
            </a:r>
            <a:r>
              <a:rPr lang="en-US" altLang="ko-KR" dirty="0" smtClean="0"/>
              <a:t>log</a:t>
            </a:r>
          </a:p>
          <a:p>
            <a:r>
              <a:rPr lang="en-US" altLang="ko-KR" dirty="0" err="1" smtClean="0"/>
              <a:t>SmartCar_Agent.sinks.SmartCarInfo_HdfsSink.hdfs.fileType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smtClean="0"/>
              <a:t>DataStream</a:t>
            </a:r>
          </a:p>
          <a:p>
            <a:r>
              <a:rPr lang="en-US" altLang="ko-KR" dirty="0" err="1" smtClean="0"/>
              <a:t>SmartCar_Agent.sinks.SmartCarInfo_HdfsSink.hdfs.writeFormat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smtClean="0"/>
              <a:t>Text</a:t>
            </a:r>
          </a:p>
          <a:p>
            <a:r>
              <a:rPr lang="en-US" altLang="ko-KR" dirty="0" err="1" smtClean="0"/>
              <a:t>SmartCar_Agent.sinks.SmartCarInfo_HdfsSink.hdfs.batchSize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smtClean="0"/>
              <a:t>10000</a:t>
            </a:r>
          </a:p>
          <a:p>
            <a:r>
              <a:rPr lang="en-US" altLang="ko-KR" dirty="0" err="1" smtClean="0"/>
              <a:t>SmartCar_Agent.sinks.SmartCarInfo_HdfsSink.hdfs.rollInterval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smtClean="0"/>
              <a:t>0</a:t>
            </a:r>
          </a:p>
          <a:p>
            <a:r>
              <a:rPr lang="en-US" altLang="ko-KR" dirty="0" err="1" smtClean="0"/>
              <a:t>SmartCar_Agent.sinks.SmartCarInfo_HdfsSink.hdfs.rollCount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smtClean="0"/>
              <a:t>0</a:t>
            </a:r>
          </a:p>
          <a:p>
            <a:r>
              <a:rPr lang="en-US" altLang="ko-KR" dirty="0" err="1" smtClean="0"/>
              <a:t>SmartCar_Agent.sinks.SmartCarInfo_HdfsSink.hdfs.idleTimeout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smtClean="0"/>
              <a:t>100</a:t>
            </a:r>
          </a:p>
          <a:p>
            <a:r>
              <a:rPr lang="en-US" altLang="ko-KR" dirty="0" err="1" smtClean="0"/>
              <a:t>SmartCar_Agent.sinks.SmartCarInfo_HdfsSink.hdfs.callTimeout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smtClean="0"/>
              <a:t>600000</a:t>
            </a:r>
          </a:p>
          <a:p>
            <a:r>
              <a:rPr lang="en-US" altLang="ko-KR" dirty="0" err="1" smtClean="0"/>
              <a:t>SmartCar_Agent.sinks.SmartCarInfo_HdfsSink.hdfs.rollSize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smtClean="0"/>
              <a:t>67108864</a:t>
            </a:r>
          </a:p>
          <a:p>
            <a:r>
              <a:rPr lang="en-US" altLang="ko-KR" dirty="0" err="1" smtClean="0"/>
              <a:t>SmartCar_Agent.sinks.SmartCarInfo_HdfsSink.hdfs.threadsPoolSize</a:t>
            </a:r>
            <a:r>
              <a:rPr lang="en-US" altLang="ko-KR" dirty="0" smtClean="0"/>
              <a:t> </a:t>
            </a:r>
            <a:r>
              <a:rPr lang="en-US" altLang="ko-KR" dirty="0"/>
              <a:t>= 10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59763" y="5413012"/>
            <a:ext cx="113623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/>
              <a:t>차량정보</a:t>
            </a:r>
            <a:r>
              <a:rPr lang="ko-KR" altLang="en-US" b="1" dirty="0"/>
              <a:t> </a:t>
            </a:r>
            <a:r>
              <a:rPr lang="en-US" altLang="ko-KR" b="1" dirty="0" smtClean="0"/>
              <a:t>Source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Sink</a:t>
            </a:r>
            <a:r>
              <a:rPr lang="ko-KR" altLang="en-US" b="1" dirty="0" smtClean="0"/>
              <a:t>를 </a:t>
            </a:r>
            <a:r>
              <a:rPr lang="en-US" altLang="ko-KR" b="1" dirty="0" smtClean="0"/>
              <a:t>Channel</a:t>
            </a:r>
            <a:r>
              <a:rPr lang="ko-KR" altLang="en-US" b="1" dirty="0" smtClean="0"/>
              <a:t>에 연결</a:t>
            </a:r>
            <a:endParaRPr lang="en-US" altLang="ko-KR" dirty="0" smtClean="0"/>
          </a:p>
          <a:p>
            <a:r>
              <a:rPr lang="ko-KR" altLang="en-US" dirty="0" err="1" smtClean="0"/>
              <a:t>SmartCar_Agent.sources.SmartCarInfo_SpoolSource.channels</a:t>
            </a:r>
            <a:r>
              <a:rPr lang="ko-KR" altLang="en-US" dirty="0" smtClean="0"/>
              <a:t> </a:t>
            </a:r>
            <a:r>
              <a:rPr lang="ko-KR" altLang="en-US" dirty="0"/>
              <a:t>= </a:t>
            </a:r>
            <a:r>
              <a:rPr lang="ko-KR" altLang="en-US" dirty="0" err="1" smtClean="0"/>
              <a:t>SmartCarInfo_Channel</a:t>
            </a:r>
            <a:endParaRPr lang="en-US" altLang="ko-KR" dirty="0" smtClean="0"/>
          </a:p>
          <a:p>
            <a:r>
              <a:rPr lang="ko-KR" altLang="en-US" dirty="0" err="1" smtClean="0"/>
              <a:t>SmartCar_Agent.sinks.SmartCarInfo</a:t>
            </a:r>
            <a:r>
              <a:rPr lang="ko-KR" altLang="en-US" dirty="0" smtClean="0"/>
              <a:t>_</a:t>
            </a:r>
            <a:r>
              <a:rPr lang="en-US" altLang="ko-KR" dirty="0" err="1" smtClean="0"/>
              <a:t>Hdfs</a:t>
            </a:r>
            <a:r>
              <a:rPr lang="ko-KR" altLang="en-US" dirty="0" err="1" smtClean="0"/>
              <a:t>Sink.channel</a:t>
            </a:r>
            <a:r>
              <a:rPr lang="ko-KR" altLang="en-US" dirty="0" smtClean="0"/>
              <a:t> </a:t>
            </a:r>
            <a:r>
              <a:rPr lang="ko-KR" altLang="en-US" dirty="0"/>
              <a:t>= </a:t>
            </a:r>
            <a:r>
              <a:rPr lang="ko-KR" altLang="en-US" dirty="0" err="1"/>
              <a:t>SmartCarInfo_Channel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3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763" y="269823"/>
            <a:ext cx="2758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FLUME</a:t>
            </a:r>
            <a:endParaRPr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359762" y="793043"/>
            <a:ext cx="143849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차량운행정보 </a:t>
            </a:r>
            <a:r>
              <a:rPr lang="en-US" altLang="ko-KR" b="1" dirty="0"/>
              <a:t>Source </a:t>
            </a:r>
            <a:r>
              <a:rPr lang="ko-KR" altLang="en-US" b="1" dirty="0"/>
              <a:t>설정</a:t>
            </a:r>
            <a:r>
              <a:rPr lang="en-US" altLang="ko-KR" b="1" dirty="0" smtClean="0"/>
              <a:t>(exec:</a:t>
            </a:r>
            <a:r>
              <a:rPr lang="ko-KR" altLang="en-US" b="1" dirty="0" smtClean="0"/>
              <a:t>외부실행결과를 </a:t>
            </a:r>
            <a:r>
              <a:rPr lang="ko-KR" altLang="en-US" b="1" dirty="0" err="1" smtClean="0"/>
              <a:t>플럼에서</a:t>
            </a:r>
            <a:r>
              <a:rPr lang="ko-KR" altLang="en-US" b="1" dirty="0" smtClean="0"/>
              <a:t> 수집</a:t>
            </a:r>
            <a:r>
              <a:rPr lang="en-US" altLang="ko-KR" b="1" dirty="0" smtClean="0"/>
              <a:t>)</a:t>
            </a:r>
            <a:endParaRPr lang="en-US" altLang="ko-KR" dirty="0" smtClean="0"/>
          </a:p>
          <a:p>
            <a:r>
              <a:rPr lang="ko-KR" altLang="en-US" dirty="0" err="1" smtClean="0"/>
              <a:t>SmartCar_Agent.sources.DriverCarInfo_TailSource.type</a:t>
            </a:r>
            <a:r>
              <a:rPr lang="ko-KR" altLang="en-US" dirty="0" smtClean="0"/>
              <a:t> = </a:t>
            </a:r>
            <a:r>
              <a:rPr lang="ko-KR" altLang="en-US" dirty="0" err="1" smtClean="0"/>
              <a:t>exec</a:t>
            </a:r>
            <a:endParaRPr lang="en-US" altLang="ko-KR" dirty="0" smtClean="0"/>
          </a:p>
          <a:p>
            <a:r>
              <a:rPr lang="ko-KR" altLang="en-US" dirty="0" err="1" smtClean="0"/>
              <a:t>SmartCar_Agent.sources.DriverCarInfo_TailSource.command</a:t>
            </a:r>
            <a:r>
              <a:rPr lang="ko-KR" altLang="en-US" dirty="0" smtClean="0"/>
              <a:t> = </a:t>
            </a:r>
            <a:r>
              <a:rPr lang="ko-KR" altLang="en-US" dirty="0" err="1" smtClean="0"/>
              <a:t>tail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</a:t>
            </a:r>
            <a:r>
              <a:rPr lang="ko-KR" altLang="en-US" dirty="0" err="1" smtClean="0"/>
              <a:t>F</a:t>
            </a:r>
            <a:r>
              <a:rPr lang="ko-KR" altLang="en-US" dirty="0" smtClean="0"/>
              <a:t> /</a:t>
            </a:r>
            <a:r>
              <a:rPr lang="ko-KR" altLang="en-US" dirty="0" err="1" smtClean="0"/>
              <a:t>home</a:t>
            </a:r>
            <a:r>
              <a:rPr lang="ko-KR" altLang="en-US" dirty="0" smtClean="0"/>
              <a:t>/</a:t>
            </a:r>
            <a:r>
              <a:rPr lang="ko-KR" altLang="en-US" dirty="0" err="1" smtClean="0"/>
              <a:t>pilot-pjt</a:t>
            </a:r>
            <a:r>
              <a:rPr lang="ko-KR" altLang="en-US" dirty="0" smtClean="0"/>
              <a:t>/</a:t>
            </a:r>
            <a:r>
              <a:rPr lang="ko-KR" altLang="en-US" dirty="0" err="1" smtClean="0"/>
              <a:t>working</a:t>
            </a:r>
            <a:r>
              <a:rPr lang="ko-KR" altLang="en-US" dirty="0" smtClean="0"/>
              <a:t>/</a:t>
            </a:r>
            <a:r>
              <a:rPr lang="ko-KR" altLang="en-US" dirty="0" err="1" smtClean="0"/>
              <a:t>driver-realtime-log</a:t>
            </a:r>
            <a:r>
              <a:rPr lang="ko-KR" altLang="en-US" dirty="0" smtClean="0"/>
              <a:t>/SmartCarDriverInfo.log</a:t>
            </a:r>
            <a:endParaRPr lang="en-US" altLang="ko-KR" dirty="0" smtClean="0"/>
          </a:p>
          <a:p>
            <a:r>
              <a:rPr lang="ko-KR" altLang="en-US" dirty="0" err="1" smtClean="0"/>
              <a:t>SmartCar_Agent.sources.DriverCarInfo_TailSource.restart</a:t>
            </a:r>
            <a:r>
              <a:rPr lang="ko-KR" altLang="en-US" dirty="0" smtClean="0"/>
              <a:t> = </a:t>
            </a:r>
            <a:r>
              <a:rPr lang="ko-KR" altLang="en-US" dirty="0" err="1" smtClean="0"/>
              <a:t>true</a:t>
            </a:r>
            <a:endParaRPr lang="en-US" altLang="ko-KR" dirty="0" smtClean="0"/>
          </a:p>
          <a:p>
            <a:r>
              <a:rPr lang="ko-KR" altLang="en-US" dirty="0" err="1" smtClean="0"/>
              <a:t>SmartCar_Agent.sources.DriverCarInfo_TailSource.batchSize</a:t>
            </a:r>
            <a:r>
              <a:rPr lang="ko-KR" altLang="en-US" dirty="0" smtClean="0"/>
              <a:t> = 1000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59762" y="2375574"/>
            <a:ext cx="117052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mtClean="0"/>
              <a:t>차량운행정보 </a:t>
            </a:r>
            <a:r>
              <a:rPr lang="en-US" altLang="ko-KR" b="1" dirty="0"/>
              <a:t>Source</a:t>
            </a:r>
            <a:r>
              <a:rPr lang="ko-KR" altLang="en-US" b="1" dirty="0"/>
              <a:t>에 </a:t>
            </a:r>
            <a:r>
              <a:rPr lang="en-US" altLang="ko-KR" b="1" dirty="0" err="1"/>
              <a:t>Intercepter</a:t>
            </a:r>
            <a:r>
              <a:rPr lang="en-US" altLang="ko-KR" b="1" dirty="0"/>
              <a:t> </a:t>
            </a:r>
            <a:r>
              <a:rPr lang="ko-KR" altLang="en-US" b="1" dirty="0"/>
              <a:t>설정</a:t>
            </a:r>
            <a:r>
              <a:rPr lang="en-US" altLang="ko-KR" b="1" dirty="0"/>
              <a:t>(</a:t>
            </a:r>
            <a:r>
              <a:rPr lang="ko-KR" altLang="en-US" b="1" dirty="0" err="1"/>
              <a:t>정규표현식</a:t>
            </a:r>
            <a:r>
              <a:rPr lang="en-US" altLang="ko-KR" b="1" dirty="0" smtClean="0"/>
              <a:t>)</a:t>
            </a:r>
            <a:endParaRPr lang="en-US" altLang="ko-KR" dirty="0" smtClean="0"/>
          </a:p>
          <a:p>
            <a:r>
              <a:rPr lang="ko-KR" altLang="en-US" dirty="0" err="1" smtClean="0"/>
              <a:t>SmartCar_Agent.sources.DriverCarInfo_TailSource.interceptors</a:t>
            </a:r>
            <a:r>
              <a:rPr lang="ko-KR" altLang="en-US" dirty="0" smtClean="0"/>
              <a:t> </a:t>
            </a:r>
            <a:r>
              <a:rPr lang="ko-KR" altLang="en-US" dirty="0"/>
              <a:t>= </a:t>
            </a:r>
            <a:r>
              <a:rPr lang="ko-KR" altLang="en-US" dirty="0" smtClean="0"/>
              <a:t>filterInterceptor2</a:t>
            </a:r>
            <a:endParaRPr lang="en-US" altLang="ko-KR" dirty="0" smtClean="0"/>
          </a:p>
          <a:p>
            <a:r>
              <a:rPr lang="ko-KR" altLang="en-US" dirty="0" smtClean="0"/>
              <a:t>SmartCar_Agent.sources.DriverCarInfo_TailSource.interceptors.filterInterceptor2.type </a:t>
            </a:r>
            <a:r>
              <a:rPr lang="ko-KR" altLang="en-US" dirty="0"/>
              <a:t>= </a:t>
            </a:r>
            <a:r>
              <a:rPr lang="ko-KR" altLang="en-US" dirty="0" err="1" smtClean="0"/>
              <a:t>regex_filter</a:t>
            </a:r>
            <a:endParaRPr lang="en-US" altLang="ko-KR" dirty="0" smtClean="0"/>
          </a:p>
          <a:p>
            <a:r>
              <a:rPr lang="ko-KR" altLang="en-US" dirty="0" smtClean="0"/>
              <a:t>SmartCar_Agent.sources.DriverCarInfo_TailSource.interceptors.filterInterceptor2.regex </a:t>
            </a:r>
            <a:r>
              <a:rPr lang="ko-KR" altLang="en-US" dirty="0"/>
              <a:t>= ^\\</a:t>
            </a:r>
            <a:r>
              <a:rPr lang="ko-KR" altLang="en-US" dirty="0" err="1"/>
              <a:t>d</a:t>
            </a:r>
            <a:r>
              <a:rPr lang="ko-KR" altLang="en-US" dirty="0"/>
              <a:t>{14</a:t>
            </a:r>
            <a:r>
              <a:rPr lang="ko-KR" altLang="en-US" dirty="0" smtClean="0"/>
              <a:t>}</a:t>
            </a:r>
            <a:endParaRPr lang="en-US" altLang="ko-KR" dirty="0" smtClean="0"/>
          </a:p>
          <a:p>
            <a:r>
              <a:rPr lang="ko-KR" altLang="en-US" dirty="0" smtClean="0"/>
              <a:t>SmartCar_Agent.sources.DriverCarInfo_TailSource.interceptors.filterInterceptor2.excludeEvents </a:t>
            </a:r>
            <a:r>
              <a:rPr lang="ko-KR" altLang="en-US" dirty="0"/>
              <a:t>= </a:t>
            </a:r>
            <a:r>
              <a:rPr lang="ko-KR" altLang="en-US" dirty="0" err="1"/>
              <a:t>false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9762" y="5342405"/>
            <a:ext cx="117052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차량운행정보 </a:t>
            </a:r>
            <a:r>
              <a:rPr lang="en-US" altLang="ko-KR" b="1" dirty="0"/>
              <a:t>Sink </a:t>
            </a:r>
            <a:r>
              <a:rPr lang="ko-KR" altLang="en-US" b="1" dirty="0"/>
              <a:t>설정</a:t>
            </a:r>
            <a:r>
              <a:rPr lang="en-US" altLang="ko-KR" b="1" dirty="0" smtClean="0"/>
              <a:t>(Kafka broke</a:t>
            </a:r>
            <a:r>
              <a:rPr lang="ko-KR" altLang="en-US" b="1" dirty="0" smtClean="0"/>
              <a:t>의 </a:t>
            </a:r>
            <a:r>
              <a:rPr lang="en-US" altLang="ko-KR" b="1" dirty="0" err="1" smtClean="0"/>
              <a:t>SmartCar</a:t>
            </a:r>
            <a:r>
              <a:rPr lang="en-US" altLang="ko-KR" b="1" dirty="0" smtClean="0"/>
              <a:t>-Topic</a:t>
            </a:r>
            <a:r>
              <a:rPr lang="ko-KR" altLang="en-US" b="1" dirty="0" smtClean="0"/>
              <a:t>으로 설정</a:t>
            </a:r>
            <a:r>
              <a:rPr lang="en-US" altLang="ko-KR" b="1" dirty="0" smtClean="0"/>
              <a:t>)</a:t>
            </a:r>
            <a:endParaRPr lang="en-US" altLang="ko-KR" dirty="0" smtClean="0"/>
          </a:p>
          <a:p>
            <a:r>
              <a:rPr lang="ko-KR" altLang="en-US" dirty="0" err="1" smtClean="0"/>
              <a:t>SmartCar_Agent.sinks.DriverCarInfo_KafkaSink.type</a:t>
            </a:r>
            <a:r>
              <a:rPr lang="ko-KR" altLang="en-US" dirty="0" smtClean="0"/>
              <a:t> </a:t>
            </a:r>
            <a:r>
              <a:rPr lang="ko-KR" altLang="en-US" dirty="0"/>
              <a:t>= </a:t>
            </a:r>
            <a:r>
              <a:rPr lang="ko-KR" altLang="en-US" dirty="0" err="1" smtClean="0"/>
              <a:t>org.apache.flume.sink.kafka.KafkaSink</a:t>
            </a:r>
            <a:endParaRPr lang="en-US" altLang="ko-KR" dirty="0" smtClean="0"/>
          </a:p>
          <a:p>
            <a:r>
              <a:rPr lang="ko-KR" altLang="en-US" dirty="0" err="1" smtClean="0"/>
              <a:t>SmartCar_Agent.sinks.DriverCarInfo_KafkaSink.topic</a:t>
            </a:r>
            <a:r>
              <a:rPr lang="ko-KR" altLang="en-US" dirty="0" smtClean="0"/>
              <a:t> </a:t>
            </a:r>
            <a:r>
              <a:rPr lang="ko-KR" altLang="en-US" dirty="0"/>
              <a:t>= </a:t>
            </a:r>
            <a:r>
              <a:rPr lang="ko-KR" altLang="en-US" dirty="0" err="1" smtClean="0"/>
              <a:t>SmartCar-Topic</a:t>
            </a:r>
            <a:endParaRPr lang="en-US" altLang="ko-KR" dirty="0" smtClean="0"/>
          </a:p>
          <a:p>
            <a:r>
              <a:rPr lang="ko-KR" altLang="en-US" dirty="0" err="1" smtClean="0"/>
              <a:t>SmartCar_Agent.sinks.DriverCarInfo_KafkaSink.brokerList</a:t>
            </a:r>
            <a:r>
              <a:rPr lang="ko-KR" altLang="en-US" dirty="0" smtClean="0"/>
              <a:t> </a:t>
            </a:r>
            <a:r>
              <a:rPr lang="ko-KR" altLang="en-US" dirty="0"/>
              <a:t>= </a:t>
            </a:r>
            <a:r>
              <a:rPr lang="ko-KR" altLang="en-US" dirty="0" smtClean="0"/>
              <a:t>server02.hadoop.com:9092</a:t>
            </a:r>
            <a:endParaRPr lang="en-US" altLang="ko-KR" dirty="0" smtClean="0"/>
          </a:p>
          <a:p>
            <a:r>
              <a:rPr lang="ko-KR" altLang="en-US" dirty="0" err="1" smtClean="0"/>
              <a:t>SmartCar_Agent.sinks.DriverCarInfo_KafkaSink.requiredAcks</a:t>
            </a:r>
            <a:r>
              <a:rPr lang="ko-KR" altLang="en-US" dirty="0" smtClean="0"/>
              <a:t> </a:t>
            </a:r>
            <a:r>
              <a:rPr lang="ko-KR" altLang="en-US" dirty="0"/>
              <a:t>= </a:t>
            </a:r>
            <a:r>
              <a:rPr lang="ko-KR" altLang="en-US" dirty="0" smtClean="0"/>
              <a:t>1</a:t>
            </a:r>
            <a:endParaRPr lang="en-US" altLang="ko-KR" dirty="0" smtClean="0"/>
          </a:p>
          <a:p>
            <a:r>
              <a:rPr lang="ko-KR" altLang="en-US" dirty="0" err="1" smtClean="0"/>
              <a:t>SmartCar_Agent.sinks.DriverCarInfo_KafkaSink.batchSize</a:t>
            </a:r>
            <a:r>
              <a:rPr lang="ko-KR" altLang="en-US" dirty="0" smtClean="0"/>
              <a:t> </a:t>
            </a:r>
            <a:r>
              <a:rPr lang="ko-KR" altLang="en-US" dirty="0"/>
              <a:t>= 1000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59762" y="3958105"/>
            <a:ext cx="115909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차량운행정보 </a:t>
            </a:r>
            <a:r>
              <a:rPr lang="en-US" altLang="ko-KR" b="1" dirty="0"/>
              <a:t>Channel </a:t>
            </a:r>
            <a:r>
              <a:rPr lang="ko-KR" altLang="en-US" b="1" dirty="0" smtClean="0"/>
              <a:t>설정</a:t>
            </a:r>
            <a:endParaRPr lang="en-US" altLang="ko-KR" dirty="0" smtClean="0"/>
          </a:p>
          <a:p>
            <a:r>
              <a:rPr lang="ko-KR" altLang="en-US" dirty="0" err="1" smtClean="0"/>
              <a:t>SmartCar_Agent.channels.DriverCarInfo_Channel.type</a:t>
            </a:r>
            <a:r>
              <a:rPr lang="ko-KR" altLang="en-US" dirty="0" smtClean="0"/>
              <a:t> </a:t>
            </a:r>
            <a:r>
              <a:rPr lang="ko-KR" altLang="en-US" dirty="0"/>
              <a:t>= </a:t>
            </a:r>
            <a:r>
              <a:rPr lang="ko-KR" altLang="en-US" dirty="0" err="1" smtClean="0"/>
              <a:t>memory</a:t>
            </a:r>
            <a:endParaRPr lang="en-US" altLang="ko-KR" dirty="0" smtClean="0"/>
          </a:p>
          <a:p>
            <a:r>
              <a:rPr lang="ko-KR" altLang="en-US" dirty="0" err="1" smtClean="0"/>
              <a:t>SmartCar_Agent.channels.DriverCarInfo_Channel.capacity</a:t>
            </a:r>
            <a:r>
              <a:rPr lang="ko-KR" altLang="en-US" dirty="0"/>
              <a:t>= </a:t>
            </a:r>
            <a:r>
              <a:rPr lang="ko-KR" altLang="en-US" dirty="0" smtClean="0"/>
              <a:t>100000</a:t>
            </a:r>
            <a:endParaRPr lang="en-US" altLang="ko-KR" dirty="0" smtClean="0"/>
          </a:p>
          <a:p>
            <a:r>
              <a:rPr lang="ko-KR" altLang="en-US" dirty="0" smtClean="0"/>
              <a:t>SmartCar_Agent.channels.DriverCarInfo_Channel.transactionCapacity </a:t>
            </a:r>
            <a:r>
              <a:rPr lang="ko-KR" altLang="en-US" dirty="0"/>
              <a:t>= 10000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59762" y="7280702"/>
            <a:ext cx="116036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mtClean="0"/>
              <a:t>차량운행정보 </a:t>
            </a:r>
            <a:r>
              <a:rPr lang="en-US" altLang="ko-KR" b="1" dirty="0"/>
              <a:t>Source</a:t>
            </a:r>
            <a:r>
              <a:rPr lang="ko-KR" altLang="en-US" b="1" dirty="0"/>
              <a:t>와 </a:t>
            </a:r>
            <a:r>
              <a:rPr lang="en-US" altLang="ko-KR" b="1" dirty="0"/>
              <a:t>Sink</a:t>
            </a:r>
            <a:r>
              <a:rPr lang="ko-KR" altLang="en-US" b="1" dirty="0"/>
              <a:t>를 </a:t>
            </a:r>
            <a:r>
              <a:rPr lang="en-US" altLang="ko-KR" b="1" dirty="0"/>
              <a:t>Channel</a:t>
            </a:r>
            <a:r>
              <a:rPr lang="ko-KR" altLang="en-US" b="1" dirty="0"/>
              <a:t>에 </a:t>
            </a:r>
            <a:r>
              <a:rPr lang="ko-KR" altLang="en-US" b="1" dirty="0" smtClean="0"/>
              <a:t>연결</a:t>
            </a:r>
            <a:endParaRPr lang="en-US" altLang="ko-KR" dirty="0" smtClean="0"/>
          </a:p>
          <a:p>
            <a:r>
              <a:rPr lang="ko-KR" altLang="en-US" dirty="0" err="1" smtClean="0"/>
              <a:t>SmartCar_Agent.sources.DriverCarInfo_TailSource.channels</a:t>
            </a:r>
            <a:r>
              <a:rPr lang="ko-KR" altLang="en-US" dirty="0" smtClean="0"/>
              <a:t> </a:t>
            </a:r>
            <a:r>
              <a:rPr lang="ko-KR" altLang="en-US" dirty="0"/>
              <a:t>= </a:t>
            </a:r>
            <a:r>
              <a:rPr lang="ko-KR" altLang="en-US" dirty="0" err="1" smtClean="0"/>
              <a:t>DriverCarInfo_Channel</a:t>
            </a:r>
            <a:endParaRPr lang="en-US" altLang="ko-KR" dirty="0" smtClean="0"/>
          </a:p>
          <a:p>
            <a:r>
              <a:rPr lang="ko-KR" altLang="en-US" dirty="0" err="1" smtClean="0"/>
              <a:t>SmartCar_Agent.sinks.DriverCarInfo_KafkaSink.channel</a:t>
            </a:r>
            <a:r>
              <a:rPr lang="ko-KR" altLang="en-US" dirty="0" smtClean="0"/>
              <a:t> </a:t>
            </a:r>
            <a:r>
              <a:rPr lang="ko-KR" altLang="en-US" dirty="0"/>
              <a:t>= </a:t>
            </a:r>
            <a:r>
              <a:rPr lang="ko-KR" altLang="en-US" dirty="0" err="1"/>
              <a:t>DriverCarInfo_Channel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076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763" y="269823"/>
            <a:ext cx="291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APACHE KAFKA</a:t>
            </a:r>
            <a:endParaRPr lang="ko-KR" altLang="en-US" sz="2800" b="1" dirty="0"/>
          </a:p>
        </p:txBody>
      </p:sp>
      <p:pic>
        <p:nvPicPr>
          <p:cNvPr id="2050" name="Picture 2" descr="https://k.kakaocdn.net/dn/q9ypW/btq0Xqxvv7J/SwSFikbCX7APg6kHwiRXc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059" y="1511871"/>
            <a:ext cx="725805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323305" y="1142539"/>
            <a:ext cx="3863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i="0" dirty="0" smtClean="0">
                <a:solidFill>
                  <a:srgbClr val="222222"/>
                </a:solidFill>
                <a:effectLst/>
                <a:latin typeface="Noto Sans DemiLight"/>
              </a:rPr>
              <a:t>카프카 도입 전 </a:t>
            </a:r>
            <a:r>
              <a:rPr lang="en-US" altLang="ko-KR" b="1" i="0" dirty="0" smtClean="0">
                <a:solidFill>
                  <a:srgbClr val="222222"/>
                </a:solidFill>
                <a:effectLst/>
                <a:latin typeface="Noto Sans DemiLight"/>
              </a:rPr>
              <a:t>(</a:t>
            </a:r>
            <a:r>
              <a:rPr lang="en-US" altLang="ko-KR" b="1" i="0" dirty="0" smtClean="0">
                <a:solidFill>
                  <a:srgbClr val="333333"/>
                </a:solidFill>
                <a:effectLst/>
                <a:latin typeface="Noto Sans DemiLight"/>
              </a:rPr>
              <a:t>Point to Point </a:t>
            </a:r>
            <a:r>
              <a:rPr lang="ko-KR" altLang="en-US" b="1" i="0" dirty="0" smtClean="0">
                <a:solidFill>
                  <a:srgbClr val="333333"/>
                </a:solidFill>
                <a:effectLst/>
                <a:latin typeface="Noto Sans DemiLight"/>
              </a:rPr>
              <a:t>방식</a:t>
            </a:r>
            <a:r>
              <a:rPr lang="en-US" altLang="ko-KR" b="1" i="0" dirty="0" smtClean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323305" y="3826446"/>
            <a:ext cx="3268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i="0" dirty="0" smtClean="0">
                <a:solidFill>
                  <a:srgbClr val="222222"/>
                </a:solidFill>
                <a:effectLst/>
                <a:latin typeface="Noto Sans DemiLight"/>
              </a:rPr>
              <a:t>카프카 도입 후</a:t>
            </a:r>
            <a:r>
              <a:rPr lang="en-US" altLang="ko-KR" b="1" i="0" dirty="0" smtClean="0">
                <a:solidFill>
                  <a:srgbClr val="222222"/>
                </a:solidFill>
                <a:effectLst/>
                <a:latin typeface="Noto Sans DemiLight"/>
              </a:rPr>
              <a:t>(Pub/Sub </a:t>
            </a:r>
            <a:r>
              <a:rPr lang="ko-KR" altLang="en-US" b="1" i="0" dirty="0" smtClean="0">
                <a:solidFill>
                  <a:srgbClr val="222222"/>
                </a:solidFill>
                <a:effectLst/>
                <a:latin typeface="Noto Sans DemiLight"/>
              </a:rPr>
              <a:t>방식</a:t>
            </a:r>
            <a:r>
              <a:rPr lang="en-US" altLang="ko-KR" b="1" i="0" dirty="0" smtClean="0">
                <a:solidFill>
                  <a:srgbClr val="222222"/>
                </a:solidFill>
                <a:effectLst/>
                <a:latin typeface="Noto Sans DemiLight"/>
              </a:rPr>
              <a:t>)</a:t>
            </a:r>
            <a:endParaRPr lang="ko-KR" altLang="en-US" dirty="0"/>
          </a:p>
        </p:txBody>
      </p:sp>
      <p:pic>
        <p:nvPicPr>
          <p:cNvPr id="2052" name="Picture 4" descr="https://k.kakaocdn.net/dn/cIzAVu/btq0Q70xClE/UIC3AmOkHyvaXEFKdKNCF1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176" y="4195778"/>
            <a:ext cx="7276933" cy="239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455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763" y="269823"/>
            <a:ext cx="291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APACHE KAFKA</a:t>
            </a:r>
            <a:endParaRPr lang="ko-KR" altLang="en-US" sz="28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" y="1181671"/>
            <a:ext cx="10063065" cy="39237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48542" y="812339"/>
            <a:ext cx="482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카프카의 </a:t>
            </a:r>
            <a:r>
              <a:rPr lang="ko-KR" altLang="en-US" dirty="0" err="1" smtClean="0"/>
              <a:t>아키텍츠</a:t>
            </a:r>
            <a:r>
              <a:rPr lang="ko-KR" altLang="en-US" dirty="0" smtClean="0"/>
              <a:t> 구성 방법 예시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95792" y="5241319"/>
            <a:ext cx="10172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주키퍼에서는 </a:t>
            </a:r>
            <a:r>
              <a:rPr lang="ko-KR" altLang="en-US" dirty="0" err="1" smtClean="0"/>
              <a:t>각서버</a:t>
            </a:r>
            <a:r>
              <a:rPr lang="en-US" altLang="ko-KR" dirty="0" smtClean="0"/>
              <a:t>(Node)</a:t>
            </a:r>
            <a:r>
              <a:rPr lang="ko-KR" altLang="en-US" dirty="0" smtClean="0"/>
              <a:t>를 관리하므로 카프카와 </a:t>
            </a:r>
            <a:r>
              <a:rPr lang="ko-KR" altLang="en-US" dirty="0" err="1" smtClean="0"/>
              <a:t>연결되있음</a:t>
            </a:r>
            <a:r>
              <a:rPr lang="en-US" altLang="ko-KR" dirty="0" smtClean="0"/>
              <a:t>(</a:t>
            </a:r>
            <a:r>
              <a:rPr lang="ko-KR" altLang="en-US" dirty="0" smtClean="0"/>
              <a:t>카프카의 </a:t>
            </a:r>
            <a:r>
              <a:rPr lang="en-US" altLang="ko-KR" dirty="0" smtClean="0"/>
              <a:t>Topic</a:t>
            </a:r>
            <a:r>
              <a:rPr lang="ko-KR" altLang="en-US" dirty="0" smtClean="0"/>
              <a:t>메타정보 관리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현재 프로젝트에서는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대의 서버에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개의 브로커와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개의 토픽만 생성함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Provider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플럼에서</a:t>
            </a:r>
            <a:r>
              <a:rPr lang="ko-KR" altLang="en-US" dirty="0" smtClean="0"/>
              <a:t> 나오며 </a:t>
            </a:r>
            <a:r>
              <a:rPr lang="en-US" altLang="ko-KR" dirty="0" smtClean="0"/>
              <a:t>Topic</a:t>
            </a:r>
            <a:r>
              <a:rPr lang="ko-KR" altLang="en-US" dirty="0" smtClean="0"/>
              <a:t>에 실시간 데이터가 저장됨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버퍼역할</a:t>
            </a:r>
            <a:r>
              <a:rPr lang="en-US" altLang="ko-KR" dirty="0" smtClean="0"/>
              <a:t>-disk</a:t>
            </a:r>
            <a:r>
              <a:rPr lang="ko-KR" altLang="en-US" dirty="0" smtClean="0"/>
              <a:t>에 저장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Consumer</a:t>
            </a:r>
            <a:r>
              <a:rPr lang="ko-KR" altLang="en-US" dirty="0" smtClean="0"/>
              <a:t>를 통해 데이터 추출</a:t>
            </a:r>
            <a:r>
              <a:rPr lang="en-US" altLang="ko-KR" dirty="0" smtClean="0"/>
              <a:t>(memory</a:t>
            </a:r>
            <a:r>
              <a:rPr lang="ko-KR" altLang="en-US" dirty="0" smtClean="0"/>
              <a:t>저장이 아닌 </a:t>
            </a:r>
            <a:r>
              <a:rPr lang="en-US" altLang="ko-KR" dirty="0" smtClean="0"/>
              <a:t>disk</a:t>
            </a:r>
            <a:r>
              <a:rPr lang="ko-KR" altLang="en-US" dirty="0" smtClean="0"/>
              <a:t>저장으로 데이터유실걱정</a:t>
            </a:r>
            <a:r>
              <a:rPr lang="en-US" altLang="ko-KR" dirty="0" smtClean="0"/>
              <a:t>x)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Producer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Consumer</a:t>
            </a:r>
            <a:r>
              <a:rPr lang="ko-KR" altLang="en-US" dirty="0" smtClean="0"/>
              <a:t>는 비동기적으로 작동함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30600" y="3263900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물리적 </a:t>
            </a:r>
            <a:r>
              <a:rPr lang="en-US" altLang="ko-KR" dirty="0" smtClean="0"/>
              <a:t>Server1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43700" y="4745716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물리적 </a:t>
            </a:r>
            <a:r>
              <a:rPr lang="en-US" altLang="ko-KR" dirty="0" smtClean="0"/>
              <a:t>Server2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4861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.kakaocdn.net/dn/qYybV/btq3N6qF0yS/EYItVRyYoJVjOIRI6x0y60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67" y="1315938"/>
            <a:ext cx="5675865" cy="297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9763" y="269823"/>
            <a:ext cx="2758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ZOOKEEPER</a:t>
            </a:r>
            <a:endParaRPr lang="ko-KR" altLang="en-US" sz="2800" b="1" dirty="0"/>
          </a:p>
        </p:txBody>
      </p:sp>
      <p:sp>
        <p:nvSpPr>
          <p:cNvPr id="3" name="직사각형 2"/>
          <p:cNvSpPr/>
          <p:nvPr/>
        </p:nvSpPr>
        <p:spPr>
          <a:xfrm>
            <a:off x="0" y="430217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dirty="0" smtClean="0">
                <a:solidFill>
                  <a:srgbClr val="222222"/>
                </a:solidFill>
                <a:effectLst/>
                <a:latin typeface="Noto Sans DemiLight"/>
              </a:rPr>
              <a:t>서버 여러 대를 앙상블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Noto Sans DemiLight"/>
              </a:rPr>
              <a:t>클러스터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Noto Sans DemiLight"/>
              </a:rPr>
              <a:t>로 구성하고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Noto Sans DemiLight"/>
              </a:rPr>
              <a:t>분산 애플리케이션들이 각각 클라이언트가 되어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Noto Sans DemiLight"/>
              </a:rPr>
              <a:t>주키퍼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Noto Sans DemiLight"/>
              </a:rPr>
              <a:t> 서버들과 커넥션을 맺은 후 </a:t>
            </a:r>
            <a:r>
              <a:rPr lang="ko-KR" altLang="en-US" b="1" i="0" dirty="0" smtClean="0">
                <a:solidFill>
                  <a:srgbClr val="222222"/>
                </a:solidFill>
                <a:effectLst/>
                <a:latin typeface="Noto Sans DemiLight"/>
              </a:rPr>
              <a:t>상태 정보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Noto Sans DemiLight"/>
              </a:rPr>
              <a:t> 등을 주고 받는다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Noto Sans DemiLight"/>
              </a:rPr>
              <a:t>. (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Noto Sans DemiLight"/>
              </a:rPr>
              <a:t>위의 그림에서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Noto Sans DemiLight"/>
              </a:rPr>
              <a:t>Server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Noto Sans DemiLight"/>
              </a:rPr>
              <a:t>는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Noto Sans DemiLight"/>
              </a:rPr>
              <a:t>주키퍼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Noto Sans DemiLight"/>
              </a:rPr>
              <a:t>, Client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Noto Sans DemiLight"/>
              </a:rPr>
              <a:t>는 카프카가 된다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Noto Sans DemiLight"/>
              </a:rPr>
              <a:t>.)</a:t>
            </a:r>
            <a:endParaRPr lang="ko-KR" altLang="en-US" dirty="0"/>
          </a:p>
        </p:txBody>
      </p:sp>
      <p:pic>
        <p:nvPicPr>
          <p:cNvPr id="1028" name="Picture 4" descr="https://k.kakaocdn.net/dn/dpTmCq/btq3ONK89mm/jVo9XEhncskGjiAVlis8p0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148" y="1192356"/>
            <a:ext cx="5092519" cy="29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171217" y="428630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i="0" dirty="0" smtClean="0">
                <a:solidFill>
                  <a:srgbClr val="222222"/>
                </a:solidFill>
                <a:effectLst/>
                <a:latin typeface="Noto Sans DemiLight"/>
              </a:rPr>
              <a:t>상태 정보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Noto Sans DemiLight"/>
              </a:rPr>
              <a:t>들은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Noto Sans DemiLight"/>
              </a:rPr>
              <a:t>주키퍼의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Noto Sans DemiLight"/>
              </a:rPr>
              <a:t>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Noto Sans DemiLight"/>
              </a:rPr>
              <a:t>지노드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Noto Sans DemiLight"/>
              </a:rPr>
              <a:t>(</a:t>
            </a:r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Noto Sans DemiLight"/>
              </a:rPr>
              <a:t>znode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Noto Sans DemiLight"/>
              </a:rPr>
              <a:t>라고 불리는 곳에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Noto Sans DemiLight"/>
              </a:rPr>
              <a:t>Key-Value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Noto Sans DemiLight"/>
              </a:rPr>
              <a:t>형태로 저장하며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Noto Sans DemiLight"/>
              </a:rPr>
              <a:t>지노드에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Noto Sans DemiLight"/>
              </a:rPr>
              <a:t> 저장된 것을 이용하여 분산 애플리케이션들은 서로 데이터를 주고받게 된다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Noto Sans DemiLight"/>
              </a:rPr>
              <a:t>. (</a:t>
            </a:r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Noto Sans DemiLight"/>
              </a:rPr>
              <a:t>znode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Noto Sans DemiLight"/>
              </a:rPr>
              <a:t>를 일반 컴퓨터의 파일이나 폴더 개념으로 생각하면 쉬움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Noto Sans DemiLight"/>
              </a:rPr>
              <a:t>)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Noto Sans DemiLight"/>
              </a:rPr>
              <a:t>지노드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Noto Sans DemiLight"/>
              </a:rPr>
              <a:t>(</a:t>
            </a:r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Noto Sans DemiLight"/>
              </a:rPr>
              <a:t>znode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Noto Sans DemiLight"/>
              </a:rPr>
              <a:t>는 우리가 알고 있는 일반적인 디렉토리와 비슷한 형태로서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Noto Sans DemiLight"/>
              </a:rPr>
              <a:t>자식노드를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Noto Sans DemiLight"/>
              </a:rPr>
              <a:t> 가지고 있는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Noto Sans DemiLight"/>
              </a:rPr>
              <a:t>계층형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Noto Sans DemiLight"/>
              </a:rPr>
              <a:t> 구조로 구성되어 있다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Noto Sans DemiLight"/>
              </a:rPr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46358" y="276642"/>
            <a:ext cx="6962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주커퍼는</a:t>
            </a:r>
            <a:r>
              <a:rPr lang="ko-KR" altLang="en-US" dirty="0"/>
              <a:t> </a:t>
            </a:r>
            <a:r>
              <a:rPr lang="ko-KR" altLang="en-US" dirty="0" err="1"/>
              <a:t>히둡</a:t>
            </a:r>
            <a:r>
              <a:rPr lang="en-US" altLang="ko-KR" dirty="0"/>
              <a:t>, </a:t>
            </a:r>
            <a:r>
              <a:rPr lang="en-US" altLang="ko-KR" dirty="0" err="1"/>
              <a:t>HBase</a:t>
            </a:r>
            <a:r>
              <a:rPr lang="en-US" altLang="ko-KR" dirty="0"/>
              <a:t>, </a:t>
            </a:r>
            <a:r>
              <a:rPr lang="ko-KR" altLang="en-US" dirty="0"/>
              <a:t>카프카</a:t>
            </a:r>
            <a:r>
              <a:rPr lang="en-US" altLang="ko-KR" dirty="0"/>
              <a:t>, </a:t>
            </a:r>
            <a:r>
              <a:rPr lang="ko-KR" altLang="en-US" dirty="0" err="1"/>
              <a:t>스톰등의</a:t>
            </a:r>
            <a:r>
              <a:rPr lang="ko-KR" altLang="en-US" dirty="0"/>
              <a:t> 분산노드관리에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8895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763" y="269823"/>
            <a:ext cx="2758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ZOOKEEPER</a:t>
            </a:r>
            <a:endParaRPr lang="ko-KR" alt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42260" y="967563"/>
            <a:ext cx="348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Z </a:t>
            </a:r>
            <a:r>
              <a:rPr lang="ko-KR" altLang="en-US" dirty="0" smtClean="0"/>
              <a:t>노드 개념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6176" y="1488558"/>
            <a:ext cx="1061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서버에서 작동하는 어플리케이션을 통합 관리하며 생성하는 상태정보를 </a:t>
            </a:r>
            <a:r>
              <a:rPr lang="en-US" altLang="ko-KR" dirty="0" smtClean="0"/>
              <a:t>Z</a:t>
            </a:r>
            <a:r>
              <a:rPr lang="ko-KR" altLang="en-US" dirty="0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디렉토리 형태의 </a:t>
            </a:r>
            <a:r>
              <a:rPr lang="en-US" altLang="ko-KR" dirty="0" smtClean="0"/>
              <a:t>Key/Value)</a:t>
            </a:r>
            <a:r>
              <a:rPr lang="ko-KR" altLang="en-US" dirty="0" smtClean="0"/>
              <a:t>로 저장함</a:t>
            </a:r>
            <a:endParaRPr lang="ko-KR" altLang="en-US" dirty="0"/>
          </a:p>
        </p:txBody>
      </p:sp>
      <p:pic>
        <p:nvPicPr>
          <p:cNvPr id="1027" name="Picture 3" descr="https://lh6.googleusercontent.com/e8JSzSS-SYeTuHgo0XQoyz-Hpb42jcKFeSsDt-cWSCKWdV9uzQrWyTaqqivASGBoj1OVubmhRe35bQk5Y6Fr8MKTFhCnsPffFvG6COozAxXePTOMYyNr_iJZHw9D9u59rui151mzVhtsaD-Uvzq2g_4gtFsJkKkwR3bxMR1CFMnFAZ8RgI5ducuHy8H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43" y="1870214"/>
            <a:ext cx="4286146" cy="83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_xjsTNMXQ3E8jpJAqr9bhfKpR12HQ6r-HU-HtUBsQX0976HgQsKoMcmkN6uPzHENbhOgpKYgX7u5oU0ogum1Uj8xrFN7av_N2n5esw8SH30SR-Hv5g8_Pg4hWzf-UUHSE0AenvTCbQBCOSetk2hASX0u5SLBZUrpXrkXl1YgisamYjs6l8URy5sx4gX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76" y="2430164"/>
            <a:ext cx="5648748" cy="199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3.googleusercontent.com/lMNOkGXJ95HnAW9oedpJ6OPe45ocre3lp48ykDfT1_tDCZ7nHufDmTWDNbuopSj_31yaFrgP9CZGUNe-yliw0c8JydnYofpzUpOee0EfKOFhgj0wZq0ARNXmTdz1SoDo029WUcrJuoOlVawxC0v3olgz3n6Z8mhFoHjCQu-BLKwXKqg1y1wPRZIEcga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9" y="4429612"/>
            <a:ext cx="5612812" cy="148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IhZb6KoiO26y91dgDalBcbmaK6BwEgjJIbBb3H0A6OxQ9Mg8f6iDzyMljRh0eZFFgkdGp0PwJeky7gWsZXJfigdxFN1W4p2vFsYcCsedrv-avpzZfvVrz7xlp4Fl7A2XHn22VDSaJYlC6ZXhWOoJSvLTuX9aa3ofhf6s0uxf4XKiFmaIDZmybs9afVv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594" y="4429612"/>
            <a:ext cx="5627188" cy="100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3.googleusercontent.com/FYx-4TNce39_x0mr2ePRL6t5FEomtF7NaQheYxrDSrvOY58h2h3RZxNpKj85fvLxUPvTsXe1o5k4Swj4woZ9AS9PsGUN1cS_8RmQjzErH13gOiF74HeromYIbSuU-0xwjgFpjStcvrd318vN9P-aNizttL7-gRqV_DUJl4P57BSvQp3zZmR-GtTlFbsX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75" y="314029"/>
            <a:ext cx="32480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101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9763" y="269823"/>
            <a:ext cx="2758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HADOOP</a:t>
            </a:r>
            <a:endParaRPr lang="ko-KR" altLang="en-US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400" y="665412"/>
            <a:ext cx="7364580" cy="567924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59763" y="6021487"/>
            <a:ext cx="115984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리소스 매니저</a:t>
            </a:r>
            <a:r>
              <a:rPr lang="en-US" altLang="ko-KR" dirty="0"/>
              <a:t>: http://server01.hadoop.com:8088/cluster </a:t>
            </a:r>
            <a:endParaRPr lang="en-US" altLang="ko-KR" dirty="0" smtClean="0"/>
          </a:p>
          <a:p>
            <a:r>
              <a:rPr lang="en-US" altLang="ko-KR" dirty="0" smtClean="0"/>
              <a:t>• </a:t>
            </a:r>
            <a:r>
              <a:rPr lang="ko-KR" altLang="en-US" dirty="0" smtClean="0"/>
              <a:t>잡 </a:t>
            </a:r>
            <a:r>
              <a:rPr lang="ko-KR" altLang="en-US" dirty="0" err="1" smtClean="0"/>
              <a:t>히스토리</a:t>
            </a:r>
            <a:r>
              <a:rPr lang="en-US" altLang="ko-KR" dirty="0" smtClean="0"/>
              <a:t>: http</a:t>
            </a:r>
            <a:r>
              <a:rPr lang="en-US" altLang="ko-KR" dirty="0"/>
              <a:t>://server01.hadoop.com :19888/</a:t>
            </a:r>
            <a:r>
              <a:rPr lang="en-US" altLang="ko-KR" dirty="0" err="1"/>
              <a:t>jobhistory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73175" y="5652155"/>
            <a:ext cx="4487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URL: http://server01 .hadoop.com:50070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331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17" y="699410"/>
            <a:ext cx="10126543" cy="565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48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9763" y="269823"/>
            <a:ext cx="2758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HADOOP</a:t>
            </a:r>
            <a:endParaRPr lang="ko-KR" alt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6057" y="1041991"/>
            <a:ext cx="1456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블록개념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06057" y="1597006"/>
            <a:ext cx="115859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000000"/>
                </a:solidFill>
                <a:latin typeface="-apple-system"/>
              </a:rPr>
              <a:t>블록은 크기가 지정된 하나의 파일</a:t>
            </a:r>
            <a:r>
              <a:rPr lang="en-US" altLang="ko-KR" dirty="0" smtClean="0">
                <a:solidFill>
                  <a:srgbClr val="000000"/>
                </a:solidFill>
                <a:latin typeface="-apple-system"/>
              </a:rPr>
              <a:t>,</a:t>
            </a:r>
            <a:r>
              <a:rPr lang="ko-KR" altLang="en-US" dirty="0" smtClean="0">
                <a:solidFill>
                  <a:srgbClr val="000000"/>
                </a:solidFill>
                <a:latin typeface="-apple-system"/>
              </a:rPr>
              <a:t> 크기가 클 경우 나눠진다</a:t>
            </a:r>
            <a:endParaRPr lang="en-US" altLang="ko-KR" dirty="0" smtClean="0">
              <a:solidFill>
                <a:srgbClr val="000000"/>
              </a:solidFill>
              <a:latin typeface="-apple-system"/>
            </a:endParaRPr>
          </a:p>
          <a:p>
            <a:endParaRPr lang="en-US" altLang="ko-KR" dirty="0" smtClean="0">
              <a:solidFill>
                <a:srgbClr val="000000"/>
              </a:solidFill>
              <a:latin typeface="-apple-system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-apple-system"/>
              </a:rPr>
              <a:t>HDFS 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파일은 지정한 크기의 블록으로 나누어지고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각 블록은 독립적으로 저장됩니다</a:t>
            </a:r>
            <a:r>
              <a:rPr lang="en-US" altLang="ko-KR" dirty="0" smtClean="0">
                <a:solidFill>
                  <a:srgbClr val="000000"/>
                </a:solidFill>
                <a:latin typeface="-apple-system"/>
              </a:rPr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Default(128MB)or(64MB),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(110MB)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7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763" y="269823"/>
            <a:ext cx="2758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HBASE</a:t>
            </a:r>
            <a:endParaRPr lang="ko-KR" altLang="en-US" sz="2800" b="1" dirty="0"/>
          </a:p>
        </p:txBody>
      </p:sp>
      <p:sp>
        <p:nvSpPr>
          <p:cNvPr id="3" name="직사각형 2"/>
          <p:cNvSpPr/>
          <p:nvPr/>
        </p:nvSpPr>
        <p:spPr>
          <a:xfrm>
            <a:off x="359763" y="793043"/>
            <a:ext cx="115916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하둡</a:t>
            </a:r>
            <a:r>
              <a:rPr lang="ko-KR" altLang="en-US" dirty="0"/>
              <a:t> 기반의 칼럼 지향</a:t>
            </a:r>
            <a:r>
              <a:rPr lang="en-US" altLang="ko-KR" dirty="0"/>
              <a:t>(Column-Oriented) NoSQL </a:t>
            </a:r>
            <a:r>
              <a:rPr lang="ko-KR" altLang="en-US" dirty="0" smtClean="0"/>
              <a:t>데이터베이스</a:t>
            </a:r>
            <a:r>
              <a:rPr lang="en-US" altLang="ko-KR" dirty="0" smtClean="0"/>
              <a:t>(HDFS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연계작용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59763" y="1162375"/>
            <a:ext cx="4863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HBase</a:t>
            </a:r>
            <a:r>
              <a:rPr lang="ko-KR" altLang="en-US" dirty="0"/>
              <a:t>의 경우 특히 쓰기 성능에 좀 더 최적화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474" y="1531707"/>
            <a:ext cx="8452183" cy="517074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690908" y="1816586"/>
            <a:ext cx="4609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URL: http://server01.hadoop.com:60010</a:t>
            </a:r>
            <a:r>
              <a:rPr lang="en-US" altLang="ko-KR" dirty="0"/>
              <a:t>/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40357" y="3517751"/>
            <a:ext cx="149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Server2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15900" y="3517751"/>
            <a:ext cx="149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Server1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845702" y="4627582"/>
            <a:ext cx="2202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일정갯수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칼럼별로</a:t>
            </a:r>
            <a:endParaRPr lang="en-US" altLang="ko-KR" dirty="0" smtClean="0"/>
          </a:p>
          <a:p>
            <a:r>
              <a:rPr lang="en-US" altLang="ko-KR" dirty="0" err="1" smtClean="0"/>
              <a:t>Hregion</a:t>
            </a:r>
            <a:r>
              <a:rPr lang="ko-KR" altLang="en-US" dirty="0" smtClean="0"/>
              <a:t>이 나뉨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865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763" y="269823"/>
            <a:ext cx="2758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HBASE</a:t>
            </a:r>
            <a:endParaRPr lang="ko-KR" altLang="en-US" sz="2800" b="1" dirty="0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134600" y="2261435"/>
            <a:ext cx="20574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Column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Family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Column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qualifier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Key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version포함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timestamp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050" name="Picture 2" descr="https://lh3.googleusercontent.com/rEegQssQqg73uW70SE_UNxHt6LISqH2VJc3q4AfXzyv3G3jv3Xf3UFVoUYKf3CLA_o0lVhQWod9-pL0Qs4_k6TgLo--gQG3JeeT366uPS7Y9WcFtWl5XGeZ3WYvkqrhxTEdxU8nxktsDYCPGSQTjuO3MKztZeorhp3rX7iIsMtwu0ml8w5cSLMaGKx1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647047"/>
            <a:ext cx="3672564" cy="80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ttps://lh6.googleusercontent.com/j8RrC8IFwfTtkE2UIozX_z3nBICHZiGVV7BkyLw_H4Szj8urvsVGG6LAulImgljgueK9xdKYN1H1y3udg40BGovlxZDxuI7U42dBhQ5yICPe226IC0fa8c3IFnsi9Q9YjcvkHatTiyn5lND-2RPRC7CrpRH1Rgx7v3PeKEpvy0tseH7A7QKsHocKQRC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454204"/>
            <a:ext cx="99441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90500" y="3923428"/>
            <a:ext cx="1078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Row</a:t>
            </a:r>
            <a:r>
              <a:rPr lang="ko-KR" altLang="ko-KR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Key</a:t>
            </a:r>
            <a:endParaRPr lang="ko-KR" altLang="ko-KR" sz="800" dirty="0"/>
          </a:p>
        </p:txBody>
      </p:sp>
    </p:spTree>
    <p:extLst>
      <p:ext uri="{BB962C8B-B14F-4D97-AF65-F5344CB8AC3E}">
        <p14:creationId xmlns:p14="http://schemas.microsoft.com/office/powerpoint/2010/main" val="1455395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763" y="269823"/>
            <a:ext cx="2758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REDIS</a:t>
            </a:r>
            <a:endParaRPr lang="ko-KR" altLang="en-US" sz="2800" b="1" dirty="0"/>
          </a:p>
        </p:txBody>
      </p:sp>
      <p:sp>
        <p:nvSpPr>
          <p:cNvPr id="3" name="직사각형 2"/>
          <p:cNvSpPr/>
          <p:nvPr/>
        </p:nvSpPr>
        <p:spPr>
          <a:xfrm>
            <a:off x="359763" y="793043"/>
            <a:ext cx="4421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IMDG(In-</a:t>
            </a:r>
            <a:r>
              <a:rPr lang="en-US" altLang="ko-KR" dirty="0" err="1" smtClean="0"/>
              <a:t>Memor</a:t>
            </a:r>
            <a:r>
              <a:rPr lang="el-GR" altLang="ko-KR" dirty="0"/>
              <a:t>γ </a:t>
            </a:r>
            <a:r>
              <a:rPr lang="en-US" altLang="ko-KR" dirty="0"/>
              <a:t>Data Grid) </a:t>
            </a:r>
            <a:r>
              <a:rPr lang="ko-KR" altLang="en-US" dirty="0" smtClean="0"/>
              <a:t>소프트웨어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59763" y="1162375"/>
            <a:ext cx="10420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인메모리</a:t>
            </a:r>
            <a:r>
              <a:rPr lang="ko-KR" altLang="en-US" dirty="0"/>
              <a:t> 데이터를 영구적으로 저장할 수 있는 </a:t>
            </a:r>
            <a:r>
              <a:rPr lang="ko-KR" altLang="en-US" dirty="0" smtClean="0"/>
              <a:t>스냅샷 </a:t>
            </a:r>
            <a:r>
              <a:rPr lang="ko-KR" altLang="en-US" dirty="0"/>
              <a:t>기능을 제공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63" y="1531707"/>
            <a:ext cx="5221205" cy="51599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368" y="1787568"/>
            <a:ext cx="44005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56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763" y="269823"/>
            <a:ext cx="2758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STORM</a:t>
            </a:r>
            <a:endParaRPr lang="ko-KR" altLang="en-US" sz="2800" b="1" dirty="0"/>
          </a:p>
        </p:txBody>
      </p:sp>
      <p:sp>
        <p:nvSpPr>
          <p:cNvPr id="3" name="직사각형 2"/>
          <p:cNvSpPr/>
          <p:nvPr/>
        </p:nvSpPr>
        <p:spPr>
          <a:xfrm>
            <a:off x="359762" y="793043"/>
            <a:ext cx="11527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실시간 분산 처리기는 데이터를 적재하기도 전에 발생과 동시에 이벤트를 감지해서 </a:t>
            </a:r>
            <a:r>
              <a:rPr lang="ko-KR" altLang="en-US" dirty="0" err="1"/>
              <a:t>처리히는</a:t>
            </a:r>
            <a:r>
              <a:rPr lang="ko-KR" altLang="en-US" dirty="0"/>
              <a:t> 방식 과 적재와 동시에 마이크로 배치를 실행해 이벤트를 감지해 </a:t>
            </a:r>
            <a:r>
              <a:rPr lang="ko-KR" altLang="en-US" dirty="0" err="1"/>
              <a:t>처리히는</a:t>
            </a:r>
            <a:r>
              <a:rPr lang="ko-KR" altLang="en-US" dirty="0"/>
              <a:t> 방식이 있는데</a:t>
            </a:r>
            <a:r>
              <a:rPr lang="en-US" altLang="ko-KR" dirty="0"/>
              <a:t>, </a:t>
            </a:r>
            <a:r>
              <a:rPr lang="ko-KR" altLang="en-US" dirty="0" err="1"/>
              <a:t>스톰은</a:t>
            </a:r>
            <a:r>
              <a:rPr lang="ko-KR" altLang="en-US" dirty="0"/>
              <a:t> 전자에 해당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36" y="1439374"/>
            <a:ext cx="6634506" cy="53633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242" y="2387766"/>
            <a:ext cx="4643952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42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763" y="269823"/>
            <a:ext cx="2758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ESPER</a:t>
            </a:r>
            <a:endParaRPr lang="ko-KR" altLang="en-US" sz="2800" b="1" dirty="0"/>
          </a:p>
        </p:txBody>
      </p:sp>
      <p:sp>
        <p:nvSpPr>
          <p:cNvPr id="3" name="직사각형 2"/>
          <p:cNvSpPr/>
          <p:nvPr/>
        </p:nvSpPr>
        <p:spPr>
          <a:xfrm>
            <a:off x="359763" y="793043"/>
            <a:ext cx="115595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실시간으로 발생하는 데이터 간의 관계를 복합적으로 판단 및 처리하는 것을 </a:t>
            </a:r>
            <a:r>
              <a:rPr lang="en-US" altLang="ko-KR" dirty="0"/>
              <a:t>CEP( Complex Event Processing) </a:t>
            </a:r>
            <a:r>
              <a:rPr lang="ko-KR" altLang="en-US" dirty="0"/>
              <a:t>라고 하는데</a:t>
            </a:r>
            <a:r>
              <a:rPr lang="en-US" altLang="ko-KR" dirty="0"/>
              <a:t>, </a:t>
            </a:r>
            <a:r>
              <a:rPr lang="ko-KR" altLang="en-US" dirty="0" err="1"/>
              <a:t>에스퍼가</a:t>
            </a:r>
            <a:r>
              <a:rPr lang="ko-KR" altLang="en-US" dirty="0"/>
              <a:t> 바로 </a:t>
            </a:r>
            <a:r>
              <a:rPr lang="en-US" altLang="ko-KR" dirty="0"/>
              <a:t>CEP </a:t>
            </a:r>
            <a:r>
              <a:rPr lang="ko-KR" altLang="en-US" dirty="0"/>
              <a:t>엔진 중 하나다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054" y="1439374"/>
            <a:ext cx="6315075" cy="5286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21" y="1962594"/>
            <a:ext cx="4903825" cy="24989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9763" y="4648200"/>
            <a:ext cx="4877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에스퍼</a:t>
            </a:r>
            <a:r>
              <a:rPr lang="ko-KR" altLang="en-US" dirty="0" smtClean="0"/>
              <a:t> 엔진은 이벤트를 감지하는 </a:t>
            </a:r>
            <a:r>
              <a:rPr lang="ko-KR" altLang="en-US" dirty="0" err="1" smtClean="0"/>
              <a:t>자바기반의</a:t>
            </a:r>
            <a:r>
              <a:rPr lang="ko-KR" altLang="en-US" dirty="0" smtClean="0"/>
              <a:t> 라이브러리다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1925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9984"/>
            <a:ext cx="6387046" cy="445845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387046" y="898527"/>
            <a:ext cx="5804954" cy="522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u="sng" dirty="0" err="1" smtClean="0"/>
              <a:t>스톰은</a:t>
            </a:r>
            <a:r>
              <a:rPr lang="ko-KR" altLang="en-US" sz="1400" u="sng" dirty="0" smtClean="0"/>
              <a:t> </a:t>
            </a:r>
            <a:r>
              <a:rPr lang="ko-KR" altLang="en-US" sz="1400" u="sng" dirty="0"/>
              <a:t>카프카로부터 </a:t>
            </a:r>
            <a:r>
              <a:rPr lang="ko-KR" altLang="en-US" sz="1400" dirty="0" err="1"/>
              <a:t>수신받은</a:t>
            </a:r>
            <a:r>
              <a:rPr lang="ko-KR" altLang="en-US" sz="1400" dirty="0"/>
              <a:t> 운행 정보 데이터를 분산 처리하고 </a:t>
            </a:r>
            <a:r>
              <a:rPr lang="ko-KR" altLang="en-US" sz="1400" u="sng" dirty="0"/>
              <a:t>최종 목적지 저장소에 적재하는 역할을 </a:t>
            </a:r>
            <a:r>
              <a:rPr lang="ko-KR" altLang="en-US" sz="1400" dirty="0"/>
              <a:t>수행한다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이때 </a:t>
            </a:r>
            <a:r>
              <a:rPr lang="ko-KR" altLang="en-US" sz="1400" dirty="0"/>
              <a:t>빠르게 유입되는 데이터로부터 </a:t>
            </a:r>
            <a:r>
              <a:rPr lang="ko-KR" altLang="en-US" sz="1400" u="sng" dirty="0"/>
              <a:t>의미 있는 패턴을 발견하기 위해 </a:t>
            </a:r>
            <a:r>
              <a:rPr lang="ko-KR" altLang="en-US" sz="1400" u="sng" dirty="0" err="1"/>
              <a:t>에스퍼</a:t>
            </a:r>
            <a:r>
              <a:rPr lang="ko-KR" altLang="en-US" sz="1400" u="sng" dirty="0"/>
              <a:t> </a:t>
            </a:r>
            <a:r>
              <a:rPr lang="ko-KR" altLang="en-US" sz="1400" u="sng" dirty="0" err="1" smtClean="0"/>
              <a:t>엔진을이용</a:t>
            </a:r>
            <a:r>
              <a:rPr lang="ko-KR" altLang="en-US" sz="1400" dirty="0" err="1" smtClean="0"/>
              <a:t>한다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err="1" smtClean="0"/>
              <a:t>스톰의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Spout</a:t>
            </a:r>
            <a:r>
              <a:rPr lang="ko-KR" altLang="en-US" sz="1400" dirty="0"/>
              <a:t>가 카프카의 </a:t>
            </a:r>
            <a:r>
              <a:rPr lang="ko-KR" altLang="en-US" sz="1400" dirty="0" err="1"/>
              <a:t>토픽으로부터</a:t>
            </a:r>
            <a:r>
              <a:rPr lang="ko-KR" altLang="en-US" sz="1400" dirty="0"/>
              <a:t> 운전자의 실시간 운행 정보를 </a:t>
            </a:r>
            <a:r>
              <a:rPr lang="ko-KR" altLang="en-US" sz="1400" dirty="0" err="1"/>
              <a:t>수신받아</a:t>
            </a:r>
            <a:r>
              <a:rPr lang="ko-KR" altLang="en-US" sz="1400" dirty="0"/>
              <a:t> 첫 번째 볼트에 전송한다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해당 볼트에서는 </a:t>
            </a:r>
            <a:r>
              <a:rPr lang="ko-KR" altLang="en-US" sz="1400" dirty="0"/>
              <a:t>모든 운행 정보를 </a:t>
            </a:r>
            <a:r>
              <a:rPr lang="en-US" altLang="ko-KR" sz="1400" u="sng" dirty="0" err="1"/>
              <a:t>HBase</a:t>
            </a:r>
            <a:r>
              <a:rPr lang="en-US" altLang="ko-KR" sz="1400" u="sng" dirty="0"/>
              <a:t> Bolt</a:t>
            </a:r>
            <a:r>
              <a:rPr lang="ko-KR" altLang="en-US" sz="1400" u="sng" dirty="0"/>
              <a:t>로 전송하면서 </a:t>
            </a:r>
            <a:r>
              <a:rPr lang="ko-KR" altLang="en-US" sz="1400" u="sng" dirty="0" err="1" smtClean="0"/>
              <a:t>에스퍼의</a:t>
            </a:r>
            <a:r>
              <a:rPr lang="ko-KR" altLang="en-US" sz="1400" u="sng" dirty="0" smtClean="0"/>
              <a:t> </a:t>
            </a:r>
            <a:r>
              <a:rPr lang="en-US" altLang="ko-KR" sz="1400" u="sng" dirty="0"/>
              <a:t>EPL</a:t>
            </a:r>
            <a:r>
              <a:rPr lang="ko-KR" altLang="en-US" sz="1400" u="sng" dirty="0"/>
              <a:t>에서 정의한 조건에 따라 과속한 </a:t>
            </a:r>
            <a:r>
              <a:rPr lang="ko-KR" altLang="en-US" sz="1400" u="sng" dirty="0" err="1"/>
              <a:t>치량의</a:t>
            </a:r>
            <a:r>
              <a:rPr lang="ko-KR" altLang="en-US" sz="1400" u="sng" dirty="0"/>
              <a:t> 정보를 </a:t>
            </a:r>
            <a:r>
              <a:rPr lang="ko-KR" altLang="en-US" sz="1400" u="sng" dirty="0" err="1"/>
              <a:t>레디스</a:t>
            </a:r>
            <a:r>
              <a:rPr lang="ko-KR" altLang="en-US" sz="1400" u="sng" dirty="0"/>
              <a:t> </a:t>
            </a:r>
            <a:r>
              <a:rPr lang="en-US" altLang="ko-KR" sz="1400" u="sng" dirty="0"/>
              <a:t>Bolt</a:t>
            </a:r>
            <a:r>
              <a:rPr lang="ko-KR" altLang="en-US" sz="1400" u="sng" dirty="0"/>
              <a:t>에 </a:t>
            </a:r>
            <a:r>
              <a:rPr lang="ko-KR" altLang="en-US" sz="1400" u="sng" dirty="0" smtClean="0"/>
              <a:t>전송</a:t>
            </a:r>
            <a:r>
              <a:rPr lang="ko-KR" altLang="en-US" sz="1400" dirty="0" smtClean="0"/>
              <a:t>한다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err="1" smtClean="0"/>
              <a:t>HBase</a:t>
            </a:r>
            <a:r>
              <a:rPr lang="ko-KR" altLang="en-US" sz="1400" dirty="0"/>
              <a:t>의 테이블에는 “차량번호</a:t>
            </a:r>
            <a:r>
              <a:rPr lang="en-US" altLang="ko-KR" sz="1400" dirty="0"/>
              <a:t>+</a:t>
            </a:r>
            <a:r>
              <a:rPr lang="ko-KR" altLang="en-US" sz="1400" dirty="0" err="1"/>
              <a:t>발생일시”를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로우키로</a:t>
            </a:r>
            <a:r>
              <a:rPr lang="ko-KR" altLang="en-US" sz="1400" dirty="0"/>
              <a:t> 해서 </a:t>
            </a:r>
            <a:r>
              <a:rPr lang="en-US" altLang="ko-KR" sz="1400" dirty="0" smtClean="0"/>
              <a:t>8</a:t>
            </a:r>
            <a:r>
              <a:rPr lang="ko-KR" altLang="en-US" sz="1400" dirty="0" smtClean="0"/>
              <a:t>개의 </a:t>
            </a:r>
            <a:r>
              <a:rPr lang="ko-KR" altLang="en-US" sz="1400" dirty="0"/>
              <a:t>칼럼</a:t>
            </a:r>
            <a:r>
              <a:rPr lang="en-US" altLang="ko-KR" sz="1400" dirty="0"/>
              <a:t>(</a:t>
            </a:r>
            <a:r>
              <a:rPr lang="ko-KR" altLang="en-US" sz="1400" dirty="0"/>
              <a:t>발생 일시</a:t>
            </a:r>
            <a:r>
              <a:rPr lang="en-US" altLang="ko-KR" sz="1400" dirty="0"/>
              <a:t>, </a:t>
            </a:r>
            <a:r>
              <a:rPr lang="ko-KR" altLang="en-US" sz="1400" dirty="0"/>
              <a:t>차량 번호</a:t>
            </a:r>
            <a:r>
              <a:rPr lang="en-US" altLang="ko-KR" sz="1400" dirty="0"/>
              <a:t>, </a:t>
            </a:r>
            <a:r>
              <a:rPr lang="ko-KR" altLang="en-US" sz="1400" dirty="0"/>
              <a:t>가속 </a:t>
            </a:r>
            <a:r>
              <a:rPr lang="ko-KR" altLang="en-US" sz="1400" dirty="0" smtClean="0"/>
              <a:t>페달</a:t>
            </a:r>
            <a:r>
              <a:rPr lang="en-US" altLang="ko-KR" sz="1400" dirty="0"/>
              <a:t>, </a:t>
            </a:r>
            <a:r>
              <a:rPr lang="ko-KR" altLang="en-US" sz="1400" dirty="0" smtClean="0"/>
              <a:t>브레이크 </a:t>
            </a:r>
            <a:r>
              <a:rPr lang="ko-KR" altLang="en-US" sz="1400" dirty="0"/>
              <a:t>페달</a:t>
            </a:r>
            <a:r>
              <a:rPr lang="en-US" altLang="ko-KR" sz="1400" dirty="0"/>
              <a:t>, </a:t>
            </a:r>
            <a:r>
              <a:rPr lang="ko-KR" altLang="en-US" sz="1400" dirty="0"/>
              <a:t>운전대 호</a:t>
            </a:r>
            <a:r>
              <a:rPr lang="en-US" altLang="ko-KR" sz="1400" dirty="0"/>
              <a:t>|</a:t>
            </a:r>
            <a:r>
              <a:rPr lang="ko-KR" altLang="en-US" sz="1400" dirty="0"/>
              <a:t>전각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방향지시등</a:t>
            </a:r>
            <a:r>
              <a:rPr lang="en-US" altLang="ko-KR" sz="1400" dirty="0"/>
              <a:t>, </a:t>
            </a:r>
            <a:r>
              <a:rPr lang="ko-KR" altLang="en-US" sz="1400" dirty="0"/>
              <a:t>주행 속도</a:t>
            </a:r>
            <a:r>
              <a:rPr lang="en-US" altLang="ko-KR" sz="1400" dirty="0"/>
              <a:t>, </a:t>
            </a:r>
            <a:r>
              <a:rPr lang="ko-KR" altLang="en-US" sz="1400" dirty="0"/>
              <a:t>주행 구역</a:t>
            </a:r>
            <a:r>
              <a:rPr lang="en-US" altLang="ko-KR" sz="1400" dirty="0"/>
              <a:t>)</a:t>
            </a:r>
            <a:r>
              <a:rPr lang="ko-KR" altLang="en-US" sz="1400" dirty="0"/>
              <a:t>의 구조로 모든 </a:t>
            </a:r>
            <a:r>
              <a:rPr lang="ko-KR" altLang="en-US" sz="1400" dirty="0" err="1"/>
              <a:t>스마트카</a:t>
            </a:r>
            <a:r>
              <a:rPr lang="ko-KR" altLang="en-US" sz="1400" dirty="0"/>
              <a:t> 운전자의 운행 정보가 </a:t>
            </a:r>
            <a:r>
              <a:rPr lang="ko-KR" altLang="en-US" sz="1400" dirty="0" smtClean="0"/>
              <a:t>적재된다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err="1" smtClean="0"/>
              <a:t>레디스에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적재될 때는 현재 </a:t>
            </a:r>
            <a:r>
              <a:rPr lang="ko-KR" altLang="en-US" sz="1400" dirty="0" smtClean="0"/>
              <a:t>날짜를 </a:t>
            </a:r>
            <a:r>
              <a:rPr lang="ko-KR" altLang="en-US" sz="1400" dirty="0"/>
              <a:t>키로 해서 </a:t>
            </a:r>
            <a:r>
              <a:rPr lang="ko-KR" altLang="en-US" sz="1400" dirty="0" smtClean="0"/>
              <a:t>과속한 </a:t>
            </a:r>
            <a:r>
              <a:rPr lang="ko-KR" altLang="en-US" sz="1400" dirty="0"/>
              <a:t>차량의 정보를 </a:t>
            </a:r>
            <a:r>
              <a:rPr lang="ko-KR" altLang="en-US" sz="1400" dirty="0" smtClean="0"/>
              <a:t>세트 </a:t>
            </a:r>
            <a:r>
              <a:rPr lang="ko-KR" altLang="en-US" sz="1400" dirty="0"/>
              <a:t>데이터 구조로 적재한다</a:t>
            </a:r>
            <a:r>
              <a:rPr lang="en-US" altLang="ko-KR" sz="1400" dirty="0"/>
              <a:t>. </a:t>
            </a:r>
            <a:r>
              <a:rPr lang="ko-KR" altLang="en-US" sz="1400" dirty="0"/>
              <a:t>적재 영속 </a:t>
            </a:r>
            <a:r>
              <a:rPr lang="ko-KR" altLang="en-US" sz="1400" dirty="0" smtClean="0"/>
              <a:t>시간은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시간으로 </a:t>
            </a:r>
            <a:r>
              <a:rPr lang="ko-KR" altLang="en-US" sz="1400" dirty="0"/>
              <a:t>하며</a:t>
            </a:r>
            <a:r>
              <a:rPr lang="en-US" altLang="ko-KR" sz="1400" dirty="0"/>
              <a:t>, </a:t>
            </a:r>
            <a:r>
              <a:rPr lang="ko-KR" altLang="en-US" sz="1400" dirty="0"/>
              <a:t>이후에 만료 처리되어 메모리에서 자동으로 삭제된다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00992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763" y="269823"/>
            <a:ext cx="2758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HUE</a:t>
            </a:r>
            <a:endParaRPr lang="ko-KR" altLang="en-US" sz="2800" b="1" dirty="0"/>
          </a:p>
        </p:txBody>
      </p:sp>
      <p:sp>
        <p:nvSpPr>
          <p:cNvPr id="3" name="직사각형 2"/>
          <p:cNvSpPr/>
          <p:nvPr/>
        </p:nvSpPr>
        <p:spPr>
          <a:xfrm>
            <a:off x="359762" y="793043"/>
            <a:ext cx="11832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휴에서는</a:t>
            </a:r>
            <a:r>
              <a:rPr lang="ko-KR" altLang="en-US" dirty="0"/>
              <a:t> </a:t>
            </a:r>
            <a:r>
              <a:rPr lang="en-US" altLang="ko-KR" dirty="0"/>
              <a:t>HDFS, </a:t>
            </a:r>
            <a:r>
              <a:rPr lang="en-US" altLang="ko-KR" dirty="0" err="1"/>
              <a:t>HBase</a:t>
            </a:r>
            <a:r>
              <a:rPr lang="en-US" altLang="ko-KR" dirty="0"/>
              <a:t>, </a:t>
            </a:r>
            <a:r>
              <a:rPr lang="ko-KR" altLang="en-US" dirty="0" err="1"/>
              <a:t>하이브</a:t>
            </a:r>
            <a:r>
              <a:rPr lang="en-US" altLang="ko-KR" dirty="0"/>
              <a:t>, </a:t>
            </a:r>
            <a:r>
              <a:rPr lang="ko-KR" altLang="en-US" dirty="0" err="1"/>
              <a:t>임팔라를</a:t>
            </a:r>
            <a:r>
              <a:rPr lang="ko-KR" altLang="en-US" dirty="0"/>
              <a:t> 편리하게 사용하기 위한 웹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에디터를 </a:t>
            </a:r>
            <a:r>
              <a:rPr lang="ko-KR" altLang="en-US" dirty="0"/>
              <a:t>제공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9762" y="1316263"/>
            <a:ext cx="2758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UZIE</a:t>
            </a:r>
            <a:endParaRPr lang="ko-KR" altLang="en-US" sz="28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0" y="1839483"/>
            <a:ext cx="7023723" cy="361549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80109" y="5808915"/>
            <a:ext cx="117915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반복적이면서 복잡한 후처리 잡을 처리하기 위해 방향성 있는 </a:t>
            </a:r>
            <a:r>
              <a:rPr lang="ko-KR" altLang="en-US" dirty="0" err="1"/>
              <a:t>비순환</a:t>
            </a:r>
            <a:r>
              <a:rPr lang="ko-KR" altLang="en-US" dirty="0"/>
              <a:t> 그래프</a:t>
            </a:r>
            <a:r>
              <a:rPr lang="en-US" altLang="ko-KR" dirty="0"/>
              <a:t>(DAG; Direct Acyclic Graph) </a:t>
            </a:r>
            <a:r>
              <a:rPr lang="ko-KR" altLang="en-US" dirty="0"/>
              <a:t>로 </a:t>
            </a:r>
            <a:r>
              <a:rPr lang="ko-KR" altLang="en-US" dirty="0" smtClean="0"/>
              <a:t>정의해서 </a:t>
            </a:r>
            <a:r>
              <a:rPr lang="ko-KR" altLang="en-US" dirty="0" err="1"/>
              <a:t>잡에</a:t>
            </a:r>
            <a:r>
              <a:rPr lang="ko-KR" altLang="en-US" dirty="0"/>
              <a:t> 시작</a:t>
            </a:r>
            <a:r>
              <a:rPr lang="en-US" altLang="ko-KR" dirty="0"/>
              <a:t>, 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분기</a:t>
            </a:r>
            <a:r>
              <a:rPr lang="en-US" altLang="ko-KR" dirty="0"/>
              <a:t>, </a:t>
            </a:r>
            <a:r>
              <a:rPr lang="ko-KR" altLang="en-US" dirty="0" err="1"/>
              <a:t>종료점</a:t>
            </a:r>
            <a:r>
              <a:rPr lang="ko-KR" altLang="en-US" dirty="0"/>
              <a:t> 등의 액션</a:t>
            </a:r>
            <a:r>
              <a:rPr lang="en-US" altLang="ko-KR" dirty="0"/>
              <a:t>(Action) </a:t>
            </a:r>
            <a:r>
              <a:rPr lang="ko-KR" altLang="en-US" dirty="0"/>
              <a:t>으로 구성하는 </a:t>
            </a:r>
            <a:r>
              <a:rPr lang="ko-KR" altLang="en-US" dirty="0" err="1" smtClean="0"/>
              <a:t>워크플로우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565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56024" y="165122"/>
            <a:ext cx="133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SPARK</a:t>
            </a:r>
            <a:endParaRPr lang="ko-KR" alt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59761" y="165122"/>
            <a:ext cx="1192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HIVE</a:t>
            </a:r>
            <a:endParaRPr lang="ko-KR" altLang="en-US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1" y="688342"/>
            <a:ext cx="5450306" cy="44258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82413" y="5314208"/>
            <a:ext cx="5427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하이브클라이언트에서 작성한 </a:t>
            </a:r>
            <a:r>
              <a:rPr lang="en-US" altLang="ko-KR" dirty="0"/>
              <a:t>QL</a:t>
            </a:r>
            <a:r>
              <a:rPr lang="ko-KR" altLang="en-US" dirty="0"/>
              <a:t>이 </a:t>
            </a:r>
            <a:r>
              <a:rPr lang="ko-KR" altLang="en-US" dirty="0" err="1" smtClean="0"/>
              <a:t>맵리듀스프로그램으로</a:t>
            </a:r>
            <a:r>
              <a:rPr lang="ko-KR" altLang="en-US" dirty="0" smtClean="0"/>
              <a:t> </a:t>
            </a:r>
            <a:r>
              <a:rPr lang="ko-KR" altLang="en-US" dirty="0"/>
              <a:t>변환되어 실행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564468" y="688342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고성능 </a:t>
            </a:r>
            <a:r>
              <a:rPr lang="ko-KR" altLang="en-US" dirty="0" err="1"/>
              <a:t>인메모리</a:t>
            </a:r>
            <a:r>
              <a:rPr lang="ko-KR" altLang="en-US" dirty="0"/>
              <a:t> </a:t>
            </a:r>
            <a:r>
              <a:rPr lang="ko-KR" altLang="en-US" dirty="0" smtClean="0"/>
              <a:t>분석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469" y="1057674"/>
            <a:ext cx="5048760" cy="425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56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760" y="165122"/>
            <a:ext cx="914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HIVE(HDFS </a:t>
            </a:r>
            <a:r>
              <a:rPr lang="ko-KR" altLang="en-US" sz="2800" b="1" dirty="0" smtClean="0"/>
              <a:t>탐색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90" y="766537"/>
            <a:ext cx="4086225" cy="3990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5609" y="4787153"/>
            <a:ext cx="3603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자동차상태</a:t>
            </a:r>
            <a:r>
              <a:rPr lang="ko-KR" altLang="en-US" dirty="0" smtClean="0"/>
              <a:t> 정보</a:t>
            </a:r>
            <a:r>
              <a:rPr lang="en-US" altLang="ko-KR" dirty="0" smtClean="0"/>
              <a:t>(HDFS)</a:t>
            </a:r>
          </a:p>
          <a:p>
            <a:r>
              <a:rPr lang="en-US" altLang="ko-KR" dirty="0" err="1" smtClean="0"/>
              <a:t>MetaStore</a:t>
            </a:r>
            <a:r>
              <a:rPr lang="ko-KR" altLang="en-US" dirty="0" smtClean="0"/>
              <a:t>에 적재 정보 </a:t>
            </a:r>
            <a:r>
              <a:rPr lang="en-US" altLang="ko-KR" dirty="0" smtClean="0"/>
              <a:t>Schema </a:t>
            </a:r>
            <a:r>
              <a:rPr lang="ko-KR" altLang="en-US" dirty="0" smtClean="0"/>
              <a:t>형태로 등록</a:t>
            </a:r>
            <a:endParaRPr lang="en-US" altLang="ko-KR" dirty="0" smtClean="0"/>
          </a:p>
          <a:p>
            <a:r>
              <a:rPr lang="ko-KR" altLang="en-US" dirty="0" smtClean="0"/>
              <a:t>이 </a:t>
            </a:r>
            <a:r>
              <a:rPr lang="ko-KR" altLang="en-US" dirty="0" err="1" smtClean="0"/>
              <a:t>작업후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Hive </a:t>
            </a:r>
            <a:r>
              <a:rPr lang="en-US" altLang="ko-KR" dirty="0" err="1" smtClean="0"/>
              <a:t>Ql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접근가능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139" y="1140309"/>
            <a:ext cx="5403733" cy="468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80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4577" y="1139252"/>
            <a:ext cx="1119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스마트카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상태정보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SmartCarInfo</a:t>
            </a:r>
            <a:r>
              <a:rPr lang="en-US" altLang="ko-KR" dirty="0" smtClean="0"/>
              <a:t> Agent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7348" y="3583194"/>
            <a:ext cx="1118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운전자 </a:t>
            </a:r>
            <a:r>
              <a:rPr lang="ko-KR" altLang="en-US" dirty="0" err="1" smtClean="0"/>
              <a:t>운행정보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DriverCarInfo</a:t>
            </a:r>
            <a:r>
              <a:rPr lang="en-US" altLang="ko-KR" dirty="0" smtClean="0"/>
              <a:t> Agent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577" y="4078706"/>
            <a:ext cx="996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저장경로</a:t>
            </a:r>
            <a:r>
              <a:rPr lang="en-US" altLang="ko-KR" dirty="0" smtClean="0"/>
              <a:t>: /home/pilot-</a:t>
            </a:r>
            <a:r>
              <a:rPr lang="en-US" altLang="ko-KR" dirty="0" err="1" smtClean="0"/>
              <a:t>pjt</a:t>
            </a:r>
            <a:r>
              <a:rPr lang="en-US" altLang="ko-KR" dirty="0" smtClean="0"/>
              <a:t>/working/driver-</a:t>
            </a:r>
            <a:r>
              <a:rPr lang="en-US" altLang="ko-KR" dirty="0" err="1" smtClean="0"/>
              <a:t>realtime</a:t>
            </a:r>
            <a:r>
              <a:rPr lang="en-US" altLang="ko-KR" dirty="0" smtClean="0"/>
              <a:t>-log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4577" y="1600887"/>
            <a:ext cx="996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저장경로</a:t>
            </a:r>
            <a:r>
              <a:rPr lang="en-US" altLang="ko-KR" dirty="0" smtClean="0"/>
              <a:t>: /home/pilot-</a:t>
            </a:r>
            <a:r>
              <a:rPr lang="en-US" altLang="ko-KR" dirty="0" err="1" smtClean="0"/>
              <a:t>pjt</a:t>
            </a:r>
            <a:r>
              <a:rPr lang="en-US" altLang="ko-KR" dirty="0" smtClean="0"/>
              <a:t>/working/</a:t>
            </a:r>
            <a:r>
              <a:rPr lang="en-US" altLang="ko-KR" dirty="0" err="1" smtClean="0"/>
              <a:t>SmartCar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7190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760" y="165122"/>
            <a:ext cx="914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HIVE(HBASE </a:t>
            </a:r>
            <a:r>
              <a:rPr lang="ko-KR" altLang="en-US" sz="2800" b="1" dirty="0" smtClean="0"/>
              <a:t>탐색</a:t>
            </a:r>
            <a:r>
              <a:rPr lang="en-US" altLang="ko-KR" sz="2800" b="1" dirty="0" smtClean="0"/>
              <a:t>)</a:t>
            </a:r>
            <a:endParaRPr lang="ko-KR" altLang="en-US" sz="2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0" y="688342"/>
            <a:ext cx="6427132" cy="47499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24074" y="1840832"/>
            <a:ext cx="298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외부 </a:t>
            </a:r>
            <a:r>
              <a:rPr lang="ko-KR" altLang="en-US" dirty="0" err="1" smtClean="0"/>
              <a:t>테이블생성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4074" y="3966411"/>
            <a:ext cx="298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Hbase</a:t>
            </a:r>
            <a:r>
              <a:rPr lang="en-US" altLang="ko-KR" dirty="0" smtClean="0"/>
              <a:t> Table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맵핑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6014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13" y="0"/>
            <a:ext cx="7581900" cy="57708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76337" y="5770896"/>
            <a:ext cx="2610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마스터 테이블과</a:t>
            </a:r>
            <a:endParaRPr lang="en-US" altLang="ko-KR" dirty="0" smtClean="0"/>
          </a:p>
          <a:p>
            <a:r>
              <a:rPr lang="ko-KR" altLang="en-US" dirty="0" smtClean="0"/>
              <a:t>상태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운행정보</a:t>
            </a:r>
            <a:r>
              <a:rPr lang="ko-KR" altLang="en-US" dirty="0" smtClean="0"/>
              <a:t> 테이블</a:t>
            </a:r>
            <a:endParaRPr lang="en-US" altLang="ko-KR" dirty="0" smtClean="0"/>
          </a:p>
          <a:p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80961" y="5763533"/>
            <a:ext cx="1937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상태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운행정보의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점검필요</a:t>
            </a:r>
            <a:r>
              <a:rPr lang="ko-KR" altLang="en-US" dirty="0" smtClean="0"/>
              <a:t> 차량 </a:t>
            </a:r>
            <a:endParaRPr lang="en-US" altLang="ko-KR" dirty="0" smtClean="0"/>
          </a:p>
          <a:p>
            <a:r>
              <a:rPr lang="ko-KR" altLang="en-US" dirty="0" err="1" smtClean="0"/>
              <a:t>테이블생성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98041" y="5770896"/>
            <a:ext cx="2165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마스터 테이블과</a:t>
            </a:r>
            <a:endParaRPr lang="en-US" altLang="ko-KR" dirty="0"/>
          </a:p>
          <a:p>
            <a:r>
              <a:rPr lang="ko-KR" altLang="en-US" dirty="0" err="1" smtClean="0"/>
              <a:t>구매이력</a:t>
            </a:r>
            <a:r>
              <a:rPr lang="ko-KR" altLang="en-US" dirty="0" smtClean="0"/>
              <a:t> 테이블</a:t>
            </a:r>
            <a:endParaRPr lang="en-US" altLang="ko-KR" dirty="0" smtClean="0"/>
          </a:p>
          <a:p>
            <a:r>
              <a:rPr lang="ko-KR" altLang="en-US" dirty="0" smtClean="0"/>
              <a:t>조인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161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760" y="165122"/>
            <a:ext cx="4910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IMPALA</a:t>
            </a:r>
            <a:endParaRPr lang="ko-KR" altLang="en-US" sz="2800" b="1" dirty="0"/>
          </a:p>
        </p:txBody>
      </p:sp>
      <p:sp>
        <p:nvSpPr>
          <p:cNvPr id="3" name="직사각형 2"/>
          <p:cNvSpPr/>
          <p:nvPr/>
        </p:nvSpPr>
        <p:spPr>
          <a:xfrm>
            <a:off x="359760" y="688342"/>
            <a:ext cx="10805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인메모리</a:t>
            </a:r>
            <a:r>
              <a:rPr lang="ko-KR" altLang="en-US" dirty="0"/>
              <a:t> 기반의 실시간 온라인 </a:t>
            </a:r>
            <a:r>
              <a:rPr lang="ko-KR" altLang="en-US" dirty="0" smtClean="0"/>
              <a:t>분석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의 데이터를 가져와 분석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086" y="1057674"/>
            <a:ext cx="7706047" cy="44648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58336" y="5530899"/>
            <a:ext cx="108055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Impalad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서비스 데몬</a:t>
            </a:r>
            <a:endParaRPr lang="en-US" altLang="ko-KR" dirty="0" smtClean="0"/>
          </a:p>
          <a:p>
            <a:r>
              <a:rPr lang="en-US" altLang="ko-KR" dirty="0" err="1" smtClean="0"/>
              <a:t>Statestored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각노드에</a:t>
            </a:r>
            <a:r>
              <a:rPr lang="ko-KR" altLang="en-US" dirty="0" smtClean="0"/>
              <a:t> 설치된 </a:t>
            </a:r>
            <a:r>
              <a:rPr lang="en-US" altLang="ko-KR" dirty="0" err="1" smtClean="0"/>
              <a:t>Impalad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r>
              <a:rPr lang="en-US" altLang="ko-KR" dirty="0" err="1" smtClean="0"/>
              <a:t>Catalogd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임팔라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이력관리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4828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760" y="165122"/>
            <a:ext cx="4910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ZEPPELIN</a:t>
            </a:r>
            <a:endParaRPr lang="ko-KR" altLang="en-US" sz="2800" b="1" dirty="0"/>
          </a:p>
        </p:txBody>
      </p:sp>
      <p:sp>
        <p:nvSpPr>
          <p:cNvPr id="3" name="직사각형 2"/>
          <p:cNvSpPr/>
          <p:nvPr/>
        </p:nvSpPr>
        <p:spPr>
          <a:xfrm>
            <a:off x="359760" y="688342"/>
            <a:ext cx="11744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웹 </a:t>
            </a:r>
            <a:r>
              <a:rPr lang="en-US" altLang="ko-KR" dirty="0"/>
              <a:t>UI </a:t>
            </a:r>
            <a:r>
              <a:rPr lang="ko-KR" altLang="en-US" dirty="0"/>
              <a:t>의 </a:t>
            </a:r>
            <a:r>
              <a:rPr lang="en-US" altLang="ko-KR" dirty="0" err="1"/>
              <a:t>NoteBook</a:t>
            </a:r>
            <a:r>
              <a:rPr lang="ko-KR" altLang="en-US" dirty="0"/>
              <a:t>에서 스파크 또는 스파크 </a:t>
            </a:r>
            <a:r>
              <a:rPr lang="en-US" altLang="ko-KR" dirty="0"/>
              <a:t>SQL</a:t>
            </a:r>
            <a:r>
              <a:rPr lang="ko-KR" altLang="en-US" dirty="0"/>
              <a:t>을 작성해 </a:t>
            </a:r>
            <a:r>
              <a:rPr lang="ko-KR" altLang="en-US" dirty="0" err="1"/>
              <a:t>히둡</a:t>
            </a:r>
            <a:r>
              <a:rPr lang="ko-KR" altLang="en-US" dirty="0"/>
              <a:t> 클러스터에 </a:t>
            </a:r>
            <a:r>
              <a:rPr lang="ko-KR" altLang="en-US" dirty="0" smtClean="0"/>
              <a:t>작업을 </a:t>
            </a:r>
            <a:r>
              <a:rPr lang="ko-KR" altLang="en-US" dirty="0"/>
              <a:t>요청하고</a:t>
            </a:r>
            <a:r>
              <a:rPr lang="en-US" altLang="ko-KR" dirty="0"/>
              <a:t>, </a:t>
            </a:r>
            <a:r>
              <a:rPr lang="ko-KR" altLang="en-US" dirty="0"/>
              <a:t>처리 결과를 다시 웹 </a:t>
            </a:r>
            <a:r>
              <a:rPr lang="en-US" altLang="ko-KR" dirty="0"/>
              <a:t>UI </a:t>
            </a:r>
            <a:r>
              <a:rPr lang="ko-KR" altLang="en-US" dirty="0"/>
              <a:t>에서 </a:t>
            </a:r>
            <a:r>
              <a:rPr lang="ko-KR" altLang="en-US" dirty="0" err="1"/>
              <a:t>시각화해서</a:t>
            </a:r>
            <a:r>
              <a:rPr lang="ko-KR" altLang="en-US" dirty="0"/>
              <a:t>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421480"/>
            <a:ext cx="10892470" cy="484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47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760" y="165122"/>
            <a:ext cx="4910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MAHOUT</a:t>
            </a:r>
            <a:endParaRPr lang="ko-KR" altLang="en-US" sz="2800" b="1" dirty="0"/>
          </a:p>
        </p:txBody>
      </p:sp>
      <p:sp>
        <p:nvSpPr>
          <p:cNvPr id="3" name="직사각형 2"/>
          <p:cNvSpPr/>
          <p:nvPr/>
        </p:nvSpPr>
        <p:spPr>
          <a:xfrm>
            <a:off x="359760" y="688342"/>
            <a:ext cx="5753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기법을 이용해 데이터 </a:t>
            </a:r>
            <a:r>
              <a:rPr lang="ko-KR" altLang="en-US" dirty="0" err="1"/>
              <a:t>마이닝을</a:t>
            </a:r>
            <a:r>
              <a:rPr lang="ko-KR" altLang="en-US" dirty="0"/>
              <a:t> 수행하는 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0" y="1057674"/>
            <a:ext cx="9138486" cy="49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73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09" y="820689"/>
            <a:ext cx="6004945" cy="18119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760" y="165122"/>
            <a:ext cx="4910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MAHOUT</a:t>
            </a:r>
            <a:endParaRPr lang="ko-KR" altLang="en-US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93" y="2792364"/>
            <a:ext cx="4708379" cy="367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85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573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325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4462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760" y="165122"/>
            <a:ext cx="4910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SQOOP</a:t>
            </a:r>
            <a:endParaRPr lang="ko-KR" altLang="en-US" sz="2800" b="1" dirty="0"/>
          </a:p>
        </p:txBody>
      </p:sp>
      <p:sp>
        <p:nvSpPr>
          <p:cNvPr id="3" name="직사각형 2"/>
          <p:cNvSpPr/>
          <p:nvPr/>
        </p:nvSpPr>
        <p:spPr>
          <a:xfrm>
            <a:off x="359760" y="688342"/>
            <a:ext cx="11587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RDBMS</a:t>
            </a:r>
            <a:r>
              <a:rPr lang="ko-KR" altLang="en-US" dirty="0"/>
              <a:t>에 있는 데이터를 특별한 전처리 없이 곧바로 </a:t>
            </a:r>
            <a:r>
              <a:rPr lang="en-US" altLang="ko-KR" dirty="0"/>
              <a:t>HDFS </a:t>
            </a:r>
            <a:r>
              <a:rPr lang="ko-KR" altLang="en-US" dirty="0"/>
              <a:t>에 적재하거나</a:t>
            </a:r>
            <a:r>
              <a:rPr lang="en-US" altLang="ko-KR" dirty="0"/>
              <a:t>, </a:t>
            </a:r>
            <a:r>
              <a:rPr lang="ko-KR" altLang="en-US" dirty="0"/>
              <a:t>반대로 </a:t>
            </a:r>
            <a:r>
              <a:rPr lang="en-US" altLang="ko-KR" dirty="0"/>
              <a:t>HDFS </a:t>
            </a:r>
            <a:r>
              <a:rPr lang="ko-KR" altLang="en-US" dirty="0"/>
              <a:t>에 저장 된 데이터를 </a:t>
            </a:r>
            <a:r>
              <a:rPr lang="en-US" altLang="ko-KR" dirty="0"/>
              <a:t>RDBMS</a:t>
            </a:r>
            <a:r>
              <a:rPr lang="ko-KR" altLang="en-US" dirty="0"/>
              <a:t>로 제공해야 하</a:t>
            </a:r>
            <a:r>
              <a:rPr lang="ko-KR" altLang="en-US" dirty="0" smtClean="0"/>
              <a:t>는 경우 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0" y="1454988"/>
            <a:ext cx="11112749" cy="513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62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4577" y="1139252"/>
            <a:ext cx="3279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Server01</a:t>
            </a:r>
          </a:p>
          <a:p>
            <a:endParaRPr lang="en-US" altLang="ko-KR" dirty="0"/>
          </a:p>
          <a:p>
            <a:r>
              <a:rPr lang="en-US" altLang="ko-KR" dirty="0" err="1" smtClean="0"/>
              <a:t>NameNode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54825" y="1139252"/>
            <a:ext cx="32762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Server02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DataNode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FLUME</a:t>
            </a:r>
          </a:p>
          <a:p>
            <a:r>
              <a:rPr lang="en-US" altLang="ko-KR" dirty="0" smtClean="0"/>
              <a:t>KAFKA</a:t>
            </a:r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30833" y="1139252"/>
            <a:ext cx="3472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Server03</a:t>
            </a:r>
          </a:p>
          <a:p>
            <a:endParaRPr lang="en-US" altLang="ko-KR" dirty="0"/>
          </a:p>
          <a:p>
            <a:r>
              <a:rPr lang="en-US" altLang="ko-KR" dirty="0" err="1" smtClean="0"/>
              <a:t>DataNode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30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64" y="619625"/>
            <a:ext cx="9300424" cy="534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87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8147" y="589547"/>
            <a:ext cx="96252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HDFS 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r>
              <a:rPr lang="ko-KR" altLang="en-US" dirty="0" smtClean="0"/>
              <a:t>카프카 토픽 삭제</a:t>
            </a:r>
            <a:endParaRPr lang="en-US" altLang="ko-KR" dirty="0" smtClean="0"/>
          </a:p>
          <a:p>
            <a:r>
              <a:rPr lang="ko-KR" altLang="en-US" dirty="0" err="1" smtClean="0"/>
              <a:t>스톰</a:t>
            </a:r>
            <a:r>
              <a:rPr lang="ko-KR" altLang="en-US" dirty="0"/>
              <a:t> </a:t>
            </a:r>
            <a:r>
              <a:rPr lang="ko-KR" altLang="en-US" dirty="0" smtClean="0"/>
              <a:t>라이브러리 변경</a:t>
            </a:r>
            <a:endParaRPr lang="en-US" altLang="ko-KR" dirty="0" smtClean="0"/>
          </a:p>
          <a:p>
            <a:r>
              <a:rPr lang="ko-KR" altLang="en-US" dirty="0" smtClean="0"/>
              <a:t>시뮬레이터 변경</a:t>
            </a:r>
            <a:endParaRPr lang="en-US" altLang="ko-KR" dirty="0" smtClean="0"/>
          </a:p>
          <a:p>
            <a:r>
              <a:rPr lang="en-US" altLang="ko-KR" dirty="0" err="1" smtClean="0"/>
              <a:t>Hbase</a:t>
            </a:r>
            <a:r>
              <a:rPr lang="ko-KR" altLang="en-US" dirty="0" smtClean="0"/>
              <a:t>데이터 삭제</a:t>
            </a:r>
            <a:endParaRPr lang="en-US" altLang="ko-KR" dirty="0" smtClean="0"/>
          </a:p>
          <a:p>
            <a:r>
              <a:rPr lang="en-US" altLang="ko-KR" dirty="0" smtClean="0"/>
              <a:t>Hive </a:t>
            </a:r>
            <a:r>
              <a:rPr lang="en-US" altLang="ko-KR" dirty="0" err="1" smtClean="0"/>
              <a:t>metastore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r>
              <a:rPr lang="ko-KR" altLang="en-US" dirty="0" smtClean="0"/>
              <a:t>우지 </a:t>
            </a:r>
            <a:r>
              <a:rPr lang="ko-KR" altLang="en-US" dirty="0" err="1" smtClean="0"/>
              <a:t>워크플로우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코디네이트</a:t>
            </a:r>
            <a:r>
              <a:rPr lang="ko-KR" altLang="en-US" dirty="0" smtClean="0"/>
              <a:t> 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890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4577" y="1139252"/>
            <a:ext cx="108978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CLOUDERA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FLUME: </a:t>
            </a:r>
            <a:r>
              <a:rPr lang="ko-KR" altLang="en-US" dirty="0" smtClean="0"/>
              <a:t>데이터 </a:t>
            </a:r>
            <a:r>
              <a:rPr lang="ko-KR" altLang="en-US" dirty="0" err="1" smtClean="0"/>
              <a:t>이송역할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ZOOKEEPER: </a:t>
            </a:r>
            <a:r>
              <a:rPr lang="ko-KR" altLang="en-US" dirty="0" err="1" smtClean="0"/>
              <a:t>분산되어있는</a:t>
            </a:r>
            <a:r>
              <a:rPr lang="ko-KR" altLang="en-US" dirty="0" smtClean="0"/>
              <a:t> 애플리케이션의 정보를 </a:t>
            </a:r>
            <a:r>
              <a:rPr lang="ko-KR" altLang="en-US" dirty="0"/>
              <a:t>중앙에 집중하고 구성 관리</a:t>
            </a:r>
            <a:r>
              <a:rPr lang="en-US" altLang="ko-KR" dirty="0"/>
              <a:t>, </a:t>
            </a:r>
            <a:r>
              <a:rPr lang="ko-KR" altLang="en-US" dirty="0"/>
              <a:t>그룹 관리 </a:t>
            </a:r>
            <a:r>
              <a:rPr lang="ko-KR" altLang="en-US" dirty="0" err="1"/>
              <a:t>네이밍</a:t>
            </a:r>
            <a:r>
              <a:rPr lang="en-US" altLang="ko-KR" dirty="0"/>
              <a:t>, </a:t>
            </a:r>
            <a:r>
              <a:rPr lang="ko-KR" altLang="en-US" dirty="0"/>
              <a:t>동기화 등의 서비스를 </a:t>
            </a:r>
            <a:r>
              <a:rPr lang="ko-KR" altLang="en-US" dirty="0" smtClean="0"/>
              <a:t>제공</a:t>
            </a:r>
            <a:r>
              <a:rPr lang="en-US" altLang="ko-KR" dirty="0" smtClean="0"/>
              <a:t>(KAFKA 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KAFKA: </a:t>
            </a:r>
            <a:r>
              <a:rPr lang="ko-KR" altLang="en-US" dirty="0" smtClean="0"/>
              <a:t>데이터 쓰기와 읽기의 </a:t>
            </a:r>
            <a:r>
              <a:rPr lang="ko-KR" altLang="en-US" dirty="0" err="1" smtClean="0"/>
              <a:t>중간매개체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HDFS: </a:t>
            </a:r>
            <a:r>
              <a:rPr lang="ko-KR" altLang="en-US" dirty="0" smtClean="0"/>
              <a:t>데이터 분산처리시스템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Key:NameNode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value:DataNode</a:t>
            </a:r>
            <a:r>
              <a:rPr lang="en-US" altLang="ko-KR" dirty="0" smtClean="0"/>
              <a:t> 1,2,3 …)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YARN: </a:t>
            </a:r>
            <a:r>
              <a:rPr lang="ko-KR" altLang="en-US" dirty="0" err="1" smtClean="0"/>
              <a:t>하둡의</a:t>
            </a:r>
            <a:r>
              <a:rPr lang="ko-KR" altLang="en-US" smtClean="0"/>
              <a:t> 리소스 관리를 담당함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003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763" y="269823"/>
            <a:ext cx="4099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CLOUDERA MANAGER</a:t>
            </a:r>
            <a:endParaRPr lang="ko-KR" altLang="en-US" sz="2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04" y="793043"/>
            <a:ext cx="11093001" cy="584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01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763" y="269823"/>
            <a:ext cx="4099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CLOUDERA MANAGER</a:t>
            </a:r>
            <a:endParaRPr lang="ko-KR" altLang="en-US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63" y="937779"/>
            <a:ext cx="11634528" cy="304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763" y="269823"/>
            <a:ext cx="2758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FLUME</a:t>
            </a:r>
            <a:endParaRPr lang="ko-KR" altLang="en-US" sz="2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58" y="793043"/>
            <a:ext cx="8443913" cy="50163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8200" y="5809427"/>
            <a:ext cx="745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Source -&gt; Channel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1:N </a:t>
            </a:r>
            <a:r>
              <a:rPr lang="ko-KR" altLang="en-US" dirty="0" smtClean="0"/>
              <a:t>관계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Channel -&gt; Sink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1:1</a:t>
            </a:r>
            <a:r>
              <a:rPr lang="ko-KR" altLang="en-US" dirty="0" smtClean="0"/>
              <a:t>관계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62600" y="793043"/>
            <a:ext cx="482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err="1" smtClean="0"/>
              <a:t>플룸의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아키텍츠</a:t>
            </a:r>
            <a:r>
              <a:rPr lang="ko-KR" altLang="en-US" dirty="0" smtClean="0"/>
              <a:t> 구성 방법 예시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807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763" y="269823"/>
            <a:ext cx="2758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FLUME</a:t>
            </a:r>
            <a:endParaRPr lang="ko-KR" alt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27747" y="1780674"/>
            <a:ext cx="7218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Source &gt; </a:t>
            </a:r>
            <a:r>
              <a:rPr lang="en-US" altLang="ko-KR" dirty="0" err="1" smtClean="0"/>
              <a:t>spooldir</a:t>
            </a:r>
            <a:r>
              <a:rPr lang="en-US" altLang="ko-KR" dirty="0" smtClean="0"/>
              <a:t>(</a:t>
            </a:r>
            <a:r>
              <a:rPr lang="ko-KR" altLang="en-US" dirty="0" smtClean="0"/>
              <a:t>디렉토리감시 생성시 읽음</a:t>
            </a:r>
            <a:r>
              <a:rPr lang="en-US" altLang="ko-KR" dirty="0" smtClean="0"/>
              <a:t>) &gt;</a:t>
            </a:r>
          </a:p>
          <a:p>
            <a:r>
              <a:rPr lang="en-US" altLang="ko-KR" dirty="0" smtClean="0"/>
              <a:t>---</a:t>
            </a:r>
            <a:r>
              <a:rPr lang="en-US" altLang="ko-KR" dirty="0" err="1" smtClean="0"/>
              <a:t>Intercepter</a:t>
            </a:r>
            <a:r>
              <a:rPr lang="en-US" altLang="ko-KR" dirty="0" smtClean="0"/>
              <a:t>(Event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Header,Body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 수정</a:t>
            </a:r>
            <a:r>
              <a:rPr lang="en-US" altLang="ko-KR" dirty="0" smtClean="0"/>
              <a:t>)----</a:t>
            </a:r>
          </a:p>
          <a:p>
            <a:r>
              <a:rPr lang="en-US" altLang="ko-KR" dirty="0" smtClean="0"/>
              <a:t>Cannels &gt; memory &gt;</a:t>
            </a:r>
          </a:p>
          <a:p>
            <a:r>
              <a:rPr lang="en-US" altLang="ko-KR" dirty="0" smtClean="0"/>
              <a:t>Sinks &gt; </a:t>
            </a:r>
            <a:r>
              <a:rPr lang="en-US" altLang="ko-KR" dirty="0" err="1" smtClean="0"/>
              <a:t>looger</a:t>
            </a:r>
            <a:r>
              <a:rPr lang="en-US" altLang="ko-KR" dirty="0" smtClean="0"/>
              <a:t>(log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50695" y="1102192"/>
            <a:ext cx="26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스마트카</a:t>
            </a:r>
            <a:r>
              <a:rPr lang="ko-KR" altLang="en-US" dirty="0" smtClean="0"/>
              <a:t> 정보 </a:t>
            </a:r>
            <a:r>
              <a:rPr lang="ko-KR" altLang="en-US" dirty="0" err="1" smtClean="0"/>
              <a:t>플룸이동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24926" y="3785937"/>
            <a:ext cx="628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Event: </a:t>
            </a:r>
            <a:r>
              <a:rPr lang="ko-KR" altLang="en-US" dirty="0" err="1" smtClean="0"/>
              <a:t>플럼의</a:t>
            </a:r>
            <a:r>
              <a:rPr lang="ko-KR" altLang="en-US" dirty="0" smtClean="0"/>
              <a:t> 데이터 </a:t>
            </a:r>
            <a:r>
              <a:rPr lang="ko-KR" altLang="en-US" dirty="0" err="1" smtClean="0"/>
              <a:t>전송단위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180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1991</TotalTime>
  <Words>1456</Words>
  <Application>Microsoft Office PowerPoint</Application>
  <PresentationFormat>와이드스크린</PresentationFormat>
  <Paragraphs>287</Paragraphs>
  <Slides>41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-apple-system</vt:lpstr>
      <vt:lpstr>Noto Sans DemiLight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409</dc:creator>
  <cp:lastModifiedBy>409</cp:lastModifiedBy>
  <cp:revision>135</cp:revision>
  <dcterms:created xsi:type="dcterms:W3CDTF">2022-10-17T05:07:50Z</dcterms:created>
  <dcterms:modified xsi:type="dcterms:W3CDTF">2022-11-10T09:11:15Z</dcterms:modified>
</cp:coreProperties>
</file>